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3"/>
  </p:notesMasterIdLst>
  <p:sldIdLst>
    <p:sldId id="386" r:id="rId2"/>
    <p:sldId id="356" r:id="rId3"/>
    <p:sldId id="334" r:id="rId4"/>
    <p:sldId id="354" r:id="rId5"/>
    <p:sldId id="357" r:id="rId6"/>
    <p:sldId id="353" r:id="rId7"/>
    <p:sldId id="359" r:id="rId8"/>
    <p:sldId id="388" r:id="rId9"/>
    <p:sldId id="331" r:id="rId10"/>
    <p:sldId id="389" r:id="rId11"/>
    <p:sldId id="390" r:id="rId12"/>
    <p:sldId id="361" r:id="rId13"/>
    <p:sldId id="358" r:id="rId14"/>
    <p:sldId id="362" r:id="rId15"/>
    <p:sldId id="338" r:id="rId16"/>
    <p:sldId id="337" r:id="rId17"/>
    <p:sldId id="367" r:id="rId18"/>
    <p:sldId id="374" r:id="rId19"/>
    <p:sldId id="391" r:id="rId20"/>
    <p:sldId id="414" r:id="rId21"/>
    <p:sldId id="397" r:id="rId22"/>
    <p:sldId id="347" r:id="rId23"/>
    <p:sldId id="392" r:id="rId24"/>
    <p:sldId id="348" r:id="rId25"/>
    <p:sldId id="350" r:id="rId26"/>
    <p:sldId id="384" r:id="rId27"/>
    <p:sldId id="387" r:id="rId28"/>
    <p:sldId id="377" r:id="rId29"/>
    <p:sldId id="380" r:id="rId30"/>
    <p:sldId id="378" r:id="rId31"/>
    <p:sldId id="396" r:id="rId32"/>
    <p:sldId id="393" r:id="rId33"/>
    <p:sldId id="395" r:id="rId34"/>
    <p:sldId id="394" r:id="rId35"/>
    <p:sldId id="379" r:id="rId36"/>
    <p:sldId id="381" r:id="rId37"/>
    <p:sldId id="382" r:id="rId38"/>
    <p:sldId id="383" r:id="rId39"/>
    <p:sldId id="398" r:id="rId40"/>
    <p:sldId id="422" r:id="rId41"/>
    <p:sldId id="423" r:id="rId42"/>
    <p:sldId id="399" r:id="rId43"/>
    <p:sldId id="370" r:id="rId44"/>
    <p:sldId id="371" r:id="rId45"/>
    <p:sldId id="369" r:id="rId46"/>
    <p:sldId id="401" r:id="rId47"/>
    <p:sldId id="400" r:id="rId48"/>
    <p:sldId id="373" r:id="rId49"/>
    <p:sldId id="364" r:id="rId50"/>
    <p:sldId id="412" r:id="rId51"/>
    <p:sldId id="402" r:id="rId52"/>
    <p:sldId id="420" r:id="rId53"/>
    <p:sldId id="421" r:id="rId54"/>
    <p:sldId id="424" r:id="rId55"/>
    <p:sldId id="330" r:id="rId56"/>
    <p:sldId id="403" r:id="rId57"/>
    <p:sldId id="385" r:id="rId58"/>
    <p:sldId id="307" r:id="rId59"/>
    <p:sldId id="404" r:id="rId60"/>
    <p:sldId id="405" r:id="rId61"/>
    <p:sldId id="310" r:id="rId62"/>
    <p:sldId id="406" r:id="rId63"/>
    <p:sldId id="407" r:id="rId64"/>
    <p:sldId id="408" r:id="rId65"/>
    <p:sldId id="409" r:id="rId66"/>
    <p:sldId id="411" r:id="rId67"/>
    <p:sldId id="341" r:id="rId68"/>
    <p:sldId id="343" r:id="rId69"/>
    <p:sldId id="344" r:id="rId70"/>
    <p:sldId id="345" r:id="rId71"/>
    <p:sldId id="312" r:id="rId72"/>
    <p:sldId id="346" r:id="rId73"/>
    <p:sldId id="375" r:id="rId74"/>
    <p:sldId id="308" r:id="rId75"/>
    <p:sldId id="415" r:id="rId76"/>
    <p:sldId id="349" r:id="rId77"/>
    <p:sldId id="342" r:id="rId78"/>
    <p:sldId id="340" r:id="rId79"/>
    <p:sldId id="418" r:id="rId80"/>
    <p:sldId id="335" r:id="rId81"/>
    <p:sldId id="311" r:id="rId82"/>
    <p:sldId id="365" r:id="rId83"/>
    <p:sldId id="366" r:id="rId84"/>
    <p:sldId id="339" r:id="rId85"/>
    <p:sldId id="363" r:id="rId86"/>
    <p:sldId id="413" r:id="rId87"/>
    <p:sldId id="306" r:id="rId88"/>
    <p:sldId id="309" r:id="rId89"/>
    <p:sldId id="416" r:id="rId90"/>
    <p:sldId id="417" r:id="rId91"/>
    <p:sldId id="410" r:id="rId92"/>
    <p:sldId id="419" r:id="rId93"/>
    <p:sldId id="314" r:id="rId94"/>
    <p:sldId id="429" r:id="rId95"/>
    <p:sldId id="425" r:id="rId96"/>
    <p:sldId id="426" r:id="rId97"/>
    <p:sldId id="427" r:id="rId98"/>
    <p:sldId id="428" r:id="rId99"/>
    <p:sldId id="430" r:id="rId100"/>
    <p:sldId id="431" r:id="rId101"/>
    <p:sldId id="432" r:id="rId102"/>
  </p:sldIdLst>
  <p:sldSz cx="7169150" cy="5376863" type="B5ISO"/>
  <p:notesSz cx="6858000" cy="9144000"/>
  <p:defaultTextStyle>
    <a:defPPr>
      <a:defRPr lang="cs-CZ"/>
    </a:defPPr>
    <a:lvl1pPr marL="0" algn="l" defTabSz="716828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58414" algn="l" defTabSz="716828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716828" algn="l" defTabSz="716828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75241" algn="l" defTabSz="716828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433655" algn="l" defTabSz="716828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92069" algn="l" defTabSz="716828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150483" algn="l" defTabSz="716828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508897" algn="l" defTabSz="716828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867310" algn="l" defTabSz="716828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55" autoAdjust="0"/>
    <p:restoredTop sz="94662" autoAdjust="0"/>
  </p:normalViewPr>
  <p:slideViewPr>
    <p:cSldViewPr>
      <p:cViewPr varScale="1">
        <p:scale>
          <a:sx n="141" d="100"/>
          <a:sy n="141" d="100"/>
        </p:scale>
        <p:origin x="-1770" y="-96"/>
      </p:cViewPr>
      <p:guideLst>
        <p:guide orient="horz" pos="1694"/>
        <p:guide pos="225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tableStyles" Target="tableStyles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A59A0-2423-489D-A8E1-43220923CD26}" type="datetimeFigureOut">
              <a:rPr lang="cs-CZ" smtClean="0"/>
              <a:t>23. 8. 2017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A25F61-94A8-4DEE-86D1-FE66E5A52D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75998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716828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58414" algn="l" defTabSz="716828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716828" algn="l" defTabSz="716828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75241" algn="l" defTabSz="716828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433655" algn="l" defTabSz="716828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92069" algn="l" defTabSz="716828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150483" algn="l" defTabSz="716828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508897" algn="l" defTabSz="716828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867310" algn="l" defTabSz="716828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A25F61-94A8-4DEE-86D1-FE66E5A52D14}" type="slidenum">
              <a:rPr lang="cs-CZ" smtClean="0"/>
              <a:t>65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75600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A25F61-94A8-4DEE-86D1-FE66E5A52D14}" type="slidenum">
              <a:rPr lang="cs-CZ" smtClean="0"/>
              <a:t>79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06928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A25F61-94A8-4DEE-86D1-FE66E5A52D14}" type="slidenum">
              <a:rPr lang="cs-CZ" smtClean="0"/>
              <a:t>92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92854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7687" y="1670313"/>
            <a:ext cx="6093778" cy="1152541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75373" y="3046889"/>
            <a:ext cx="5018405" cy="13740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584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168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752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336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920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1504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088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867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9FF52-43C7-41AA-BA47-C61EB59EBCD1}" type="datetimeFigureOut">
              <a:rPr lang="cs-CZ" smtClean="0"/>
              <a:t>23. 8. 2017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FCC82-6CFF-420C-A437-567E72434A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9FF52-43C7-41AA-BA47-C61EB59EBCD1}" type="datetimeFigureOut">
              <a:rPr lang="cs-CZ" smtClean="0"/>
              <a:t>23. 8. 2017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FCC82-6CFF-420C-A437-567E72434A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66313" y="3455134"/>
            <a:ext cx="6093778" cy="1067905"/>
          </a:xfrm>
        </p:spPr>
        <p:txBody>
          <a:bodyPr anchor="t"/>
          <a:lstStyle>
            <a:lvl1pPr algn="l">
              <a:defRPr sz="31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66313" y="2278945"/>
            <a:ext cx="6093778" cy="1176188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584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71682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075241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33655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92069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150483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508897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86731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9FF52-43C7-41AA-BA47-C61EB59EBCD1}" type="datetimeFigureOut">
              <a:rPr lang="cs-CZ" smtClean="0"/>
              <a:t>23. 8. 2017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FCC82-6CFF-420C-A437-567E72434A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58458" y="1254603"/>
            <a:ext cx="3166375" cy="3548481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644319" y="1254603"/>
            <a:ext cx="3166375" cy="3548481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9FF52-43C7-41AA-BA47-C61EB59EBCD1}" type="datetimeFigureOut">
              <a:rPr lang="cs-CZ" smtClean="0"/>
              <a:t>23. 8. 2017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FCC82-6CFF-420C-A437-567E72434A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58457" y="1203571"/>
            <a:ext cx="3167620" cy="501591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58414" indent="0">
              <a:buNone/>
              <a:defRPr sz="1600" b="1"/>
            </a:lvl2pPr>
            <a:lvl3pPr marL="716828" indent="0">
              <a:buNone/>
              <a:defRPr sz="1400" b="1"/>
            </a:lvl3pPr>
            <a:lvl4pPr marL="1075241" indent="0">
              <a:buNone/>
              <a:defRPr sz="1300" b="1"/>
            </a:lvl4pPr>
            <a:lvl5pPr marL="1433655" indent="0">
              <a:buNone/>
              <a:defRPr sz="1300" b="1"/>
            </a:lvl5pPr>
            <a:lvl6pPr marL="1792069" indent="0">
              <a:buNone/>
              <a:defRPr sz="1300" b="1"/>
            </a:lvl6pPr>
            <a:lvl7pPr marL="2150483" indent="0">
              <a:buNone/>
              <a:defRPr sz="1300" b="1"/>
            </a:lvl7pPr>
            <a:lvl8pPr marL="2508897" indent="0">
              <a:buNone/>
              <a:defRPr sz="1300" b="1"/>
            </a:lvl8pPr>
            <a:lvl9pPr marL="2867310" indent="0">
              <a:buNone/>
              <a:defRPr sz="13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58457" y="1705162"/>
            <a:ext cx="3167620" cy="309792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3641830" y="1203571"/>
            <a:ext cx="3168864" cy="501591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58414" indent="0">
              <a:buNone/>
              <a:defRPr sz="1600" b="1"/>
            </a:lvl2pPr>
            <a:lvl3pPr marL="716828" indent="0">
              <a:buNone/>
              <a:defRPr sz="1400" b="1"/>
            </a:lvl3pPr>
            <a:lvl4pPr marL="1075241" indent="0">
              <a:buNone/>
              <a:defRPr sz="1300" b="1"/>
            </a:lvl4pPr>
            <a:lvl5pPr marL="1433655" indent="0">
              <a:buNone/>
              <a:defRPr sz="1300" b="1"/>
            </a:lvl5pPr>
            <a:lvl6pPr marL="1792069" indent="0">
              <a:buNone/>
              <a:defRPr sz="1300" b="1"/>
            </a:lvl6pPr>
            <a:lvl7pPr marL="2150483" indent="0">
              <a:buNone/>
              <a:defRPr sz="1300" b="1"/>
            </a:lvl7pPr>
            <a:lvl8pPr marL="2508897" indent="0">
              <a:buNone/>
              <a:defRPr sz="1300" b="1"/>
            </a:lvl8pPr>
            <a:lvl9pPr marL="2867310" indent="0">
              <a:buNone/>
              <a:defRPr sz="13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3641830" y="1705162"/>
            <a:ext cx="3168864" cy="309792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9FF52-43C7-41AA-BA47-C61EB59EBCD1}" type="datetimeFigureOut">
              <a:rPr lang="cs-CZ" smtClean="0"/>
              <a:t>23. 8. 2017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FCC82-6CFF-420C-A437-567E72434A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9FF52-43C7-41AA-BA47-C61EB59EBCD1}" type="datetimeFigureOut">
              <a:rPr lang="cs-CZ" smtClean="0"/>
              <a:t>23. 8. 2017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FCC82-6CFF-420C-A437-567E72434A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9FF52-43C7-41AA-BA47-C61EB59EBCD1}" type="datetimeFigureOut">
              <a:rPr lang="cs-CZ" smtClean="0"/>
              <a:t>23. 8. 2017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FCC82-6CFF-420C-A437-567E72434A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8459" y="214079"/>
            <a:ext cx="2358601" cy="911080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02939" y="214079"/>
            <a:ext cx="4007754" cy="4589004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58459" y="1125160"/>
            <a:ext cx="2358601" cy="3677924"/>
          </a:xfrm>
        </p:spPr>
        <p:txBody>
          <a:bodyPr/>
          <a:lstStyle>
            <a:lvl1pPr marL="0" indent="0">
              <a:buNone/>
              <a:defRPr sz="1100"/>
            </a:lvl1pPr>
            <a:lvl2pPr marL="358414" indent="0">
              <a:buNone/>
              <a:defRPr sz="900"/>
            </a:lvl2pPr>
            <a:lvl3pPr marL="716828" indent="0">
              <a:buNone/>
              <a:defRPr sz="800"/>
            </a:lvl3pPr>
            <a:lvl4pPr marL="1075241" indent="0">
              <a:buNone/>
              <a:defRPr sz="700"/>
            </a:lvl4pPr>
            <a:lvl5pPr marL="1433655" indent="0">
              <a:buNone/>
              <a:defRPr sz="700"/>
            </a:lvl5pPr>
            <a:lvl6pPr marL="1792069" indent="0">
              <a:buNone/>
              <a:defRPr sz="700"/>
            </a:lvl6pPr>
            <a:lvl7pPr marL="2150483" indent="0">
              <a:buNone/>
              <a:defRPr sz="700"/>
            </a:lvl7pPr>
            <a:lvl8pPr marL="2508897" indent="0">
              <a:buNone/>
              <a:defRPr sz="700"/>
            </a:lvl8pPr>
            <a:lvl9pPr marL="2867310" indent="0">
              <a:buNone/>
              <a:defRPr sz="7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9FF52-43C7-41AA-BA47-C61EB59EBCD1}" type="datetimeFigureOut">
              <a:rPr lang="cs-CZ" smtClean="0"/>
              <a:t>23. 8. 2017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FCC82-6CFF-420C-A437-567E72434A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5204" y="3763804"/>
            <a:ext cx="4301490" cy="444338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405204" y="480433"/>
            <a:ext cx="4301490" cy="3226118"/>
          </a:xfrm>
        </p:spPr>
        <p:txBody>
          <a:bodyPr/>
          <a:lstStyle>
            <a:lvl1pPr marL="0" indent="0">
              <a:buNone/>
              <a:defRPr sz="2500"/>
            </a:lvl1pPr>
            <a:lvl2pPr marL="358414" indent="0">
              <a:buNone/>
              <a:defRPr sz="2200"/>
            </a:lvl2pPr>
            <a:lvl3pPr marL="716828" indent="0">
              <a:buNone/>
              <a:defRPr sz="1900"/>
            </a:lvl3pPr>
            <a:lvl4pPr marL="1075241" indent="0">
              <a:buNone/>
              <a:defRPr sz="1600"/>
            </a:lvl4pPr>
            <a:lvl5pPr marL="1433655" indent="0">
              <a:buNone/>
              <a:defRPr sz="1600"/>
            </a:lvl5pPr>
            <a:lvl6pPr marL="1792069" indent="0">
              <a:buNone/>
              <a:defRPr sz="1600"/>
            </a:lvl6pPr>
            <a:lvl7pPr marL="2150483" indent="0">
              <a:buNone/>
              <a:defRPr sz="1600"/>
            </a:lvl7pPr>
            <a:lvl8pPr marL="2508897" indent="0">
              <a:buNone/>
              <a:defRPr sz="1600"/>
            </a:lvl8pPr>
            <a:lvl9pPr marL="2867310" indent="0">
              <a:buNone/>
              <a:defRPr sz="16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405204" y="4208143"/>
            <a:ext cx="4301490" cy="631034"/>
          </a:xfrm>
        </p:spPr>
        <p:txBody>
          <a:bodyPr/>
          <a:lstStyle>
            <a:lvl1pPr marL="0" indent="0">
              <a:buNone/>
              <a:defRPr sz="1100"/>
            </a:lvl1pPr>
            <a:lvl2pPr marL="358414" indent="0">
              <a:buNone/>
              <a:defRPr sz="900"/>
            </a:lvl2pPr>
            <a:lvl3pPr marL="716828" indent="0">
              <a:buNone/>
              <a:defRPr sz="800"/>
            </a:lvl3pPr>
            <a:lvl4pPr marL="1075241" indent="0">
              <a:buNone/>
              <a:defRPr sz="700"/>
            </a:lvl4pPr>
            <a:lvl5pPr marL="1433655" indent="0">
              <a:buNone/>
              <a:defRPr sz="700"/>
            </a:lvl5pPr>
            <a:lvl6pPr marL="1792069" indent="0">
              <a:buNone/>
              <a:defRPr sz="700"/>
            </a:lvl6pPr>
            <a:lvl7pPr marL="2150483" indent="0">
              <a:buNone/>
              <a:defRPr sz="700"/>
            </a:lvl7pPr>
            <a:lvl8pPr marL="2508897" indent="0">
              <a:buNone/>
              <a:defRPr sz="700"/>
            </a:lvl8pPr>
            <a:lvl9pPr marL="2867310" indent="0">
              <a:buNone/>
              <a:defRPr sz="7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9FF52-43C7-41AA-BA47-C61EB59EBCD1}" type="datetimeFigureOut">
              <a:rPr lang="cs-CZ" smtClean="0"/>
              <a:t>23. 8. 2017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FCC82-6CFF-420C-A437-567E72434A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9FF52-43C7-41AA-BA47-C61EB59EBCD1}" type="datetimeFigureOut">
              <a:rPr lang="cs-CZ" smtClean="0"/>
              <a:t>23. 8. 2017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FCC82-6CFF-420C-A437-567E72434A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5197634" y="215325"/>
            <a:ext cx="1613059" cy="45877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58458" y="215325"/>
            <a:ext cx="4719690" cy="4587759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9FF52-43C7-41AA-BA47-C61EB59EBCD1}" type="datetimeFigureOut">
              <a:rPr lang="cs-CZ" smtClean="0"/>
              <a:t>23. 8. 2017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FCC82-6CFF-420C-A437-567E72434A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358458" y="215324"/>
            <a:ext cx="6452235" cy="896144"/>
          </a:xfrm>
          <a:prstGeom prst="rect">
            <a:avLst/>
          </a:prstGeom>
        </p:spPr>
        <p:txBody>
          <a:bodyPr vert="horz" lIns="71683" tIns="35841" rIns="71683" bIns="35841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58458" y="1254603"/>
            <a:ext cx="6452235" cy="3548481"/>
          </a:xfrm>
          <a:prstGeom prst="rect">
            <a:avLst/>
          </a:prstGeom>
        </p:spPr>
        <p:txBody>
          <a:bodyPr vert="horz" lIns="71683" tIns="35841" rIns="71683" bIns="35841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358457" y="4983557"/>
            <a:ext cx="1672802" cy="286268"/>
          </a:xfrm>
          <a:prstGeom prst="rect">
            <a:avLst/>
          </a:prstGeom>
        </p:spPr>
        <p:txBody>
          <a:bodyPr vert="horz" lIns="71683" tIns="35841" rIns="71683" bIns="35841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69FF52-43C7-41AA-BA47-C61EB59EBCD1}" type="datetimeFigureOut">
              <a:rPr lang="cs-CZ" smtClean="0"/>
              <a:t>23. 8. 2017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449460" y="4983557"/>
            <a:ext cx="2270231" cy="286268"/>
          </a:xfrm>
          <a:prstGeom prst="rect">
            <a:avLst/>
          </a:prstGeom>
        </p:spPr>
        <p:txBody>
          <a:bodyPr vert="horz" lIns="71683" tIns="35841" rIns="71683" bIns="35841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5137891" y="4983557"/>
            <a:ext cx="1672802" cy="286268"/>
          </a:xfrm>
          <a:prstGeom prst="rect">
            <a:avLst/>
          </a:prstGeom>
        </p:spPr>
        <p:txBody>
          <a:bodyPr vert="horz" lIns="71683" tIns="35841" rIns="71683" bIns="35841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AFCC82-6CFF-420C-A437-567E72434AC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xStyles>
    <p:titleStyle>
      <a:lvl1pPr algn="ctr" defTabSz="716828" rtl="0" eaLnBrk="1" latinLnBrk="0" hangingPunct="1"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8811" indent="-268811" algn="l" defTabSz="71682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582423" indent="-224008" algn="l" defTabSz="716828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896034" indent="-179207" algn="l" defTabSz="71682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54449" indent="-179207" algn="l" defTabSz="716828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12863" indent="-179207" algn="l" defTabSz="716828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71275" indent="-179207" algn="l" defTabSz="716828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29690" indent="-179207" algn="l" defTabSz="716828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688104" indent="-179207" algn="l" defTabSz="716828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46517" indent="-179207" algn="l" defTabSz="716828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71682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8414" algn="l" defTabSz="71682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16828" algn="l" defTabSz="71682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75241" algn="l" defTabSz="71682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33655" algn="l" defTabSz="71682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92069" algn="l" defTabSz="71682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50483" algn="l" defTabSz="71682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08897" algn="l" defTabSz="71682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67310" algn="l" defTabSz="71682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4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9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9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9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9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0.jpeg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4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91" y="168151"/>
            <a:ext cx="6886205" cy="4896000"/>
          </a:xfrm>
        </p:spPr>
      </p:pic>
    </p:spTree>
    <p:extLst>
      <p:ext uri="{BB962C8B-B14F-4D97-AF65-F5344CB8AC3E}">
        <p14:creationId xmlns:p14="http://schemas.microsoft.com/office/powerpoint/2010/main" val="702737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2432447" y="1104255"/>
            <a:ext cx="2232248" cy="43204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3929" y="168151"/>
            <a:ext cx="3634862" cy="5004000"/>
          </a:xfrm>
        </p:spPr>
      </p:pic>
    </p:spTree>
    <p:extLst>
      <p:ext uri="{BB962C8B-B14F-4D97-AF65-F5344CB8AC3E}">
        <p14:creationId xmlns:p14="http://schemas.microsoft.com/office/powerpoint/2010/main" val="3577684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8459" y="214079"/>
            <a:ext cx="2358601" cy="1250216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 </a:t>
            </a:r>
            <a:r>
              <a:rPr lang="cs-CZ" sz="2400" dirty="0"/>
              <a:t>Ejpovice - kanalizace 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a </a:t>
            </a:r>
            <a:r>
              <a:rPr lang="cs-CZ" sz="2400" dirty="0"/>
              <a:t>ČOV, 1.etapa 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102" y="214313"/>
            <a:ext cx="3271695" cy="4589462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58459" y="1536302"/>
            <a:ext cx="2362019" cy="3266781"/>
          </a:xfrm>
        </p:spPr>
        <p:txBody>
          <a:bodyPr/>
          <a:lstStyle/>
          <a:p>
            <a:r>
              <a:rPr lang="cs-CZ" sz="1600" dirty="0" smtClean="0"/>
              <a:t>Projektovou dokumentaci  pro územní řízení zpracovala  společnost: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sz="2000" dirty="0" smtClean="0"/>
              <a:t>PROVOD </a:t>
            </a:r>
            <a:r>
              <a:rPr lang="cs-CZ" sz="2000" dirty="0"/>
              <a:t>- inženýrská společnost, s.r.o</a:t>
            </a:r>
            <a:r>
              <a:rPr lang="cs-CZ" dirty="0"/>
              <a:t>. </a:t>
            </a:r>
            <a:endParaRPr lang="cs-CZ" dirty="0" smtClean="0"/>
          </a:p>
          <a:p>
            <a:r>
              <a:rPr lang="cs-CZ" dirty="0" smtClean="0"/>
              <a:t>V </a:t>
            </a:r>
            <a:r>
              <a:rPr lang="cs-CZ" dirty="0" err="1" smtClean="0"/>
              <a:t>Podhájí</a:t>
            </a:r>
            <a:r>
              <a:rPr lang="cs-CZ" dirty="0" smtClean="0"/>
              <a:t> 226/28, </a:t>
            </a:r>
          </a:p>
          <a:p>
            <a:r>
              <a:rPr lang="cs-CZ" dirty="0" smtClean="0"/>
              <a:t>400 01 Ústí nad Labem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657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VODOPRÁVNÍ POVOLENÍ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602" y="1254125"/>
            <a:ext cx="2469821" cy="3549650"/>
          </a:xfrm>
        </p:spPr>
      </p:pic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593" y="1254125"/>
            <a:ext cx="2554088" cy="3549650"/>
          </a:xfrm>
        </p:spPr>
      </p:pic>
    </p:spTree>
    <p:extLst>
      <p:ext uri="{BB962C8B-B14F-4D97-AF65-F5344CB8AC3E}">
        <p14:creationId xmlns:p14="http://schemas.microsoft.com/office/powerpoint/2010/main" val="3247960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8458" y="96144"/>
            <a:ext cx="6452235" cy="720080"/>
          </a:xfrm>
        </p:spPr>
        <p:txBody>
          <a:bodyPr>
            <a:normAutofit/>
          </a:bodyPr>
          <a:lstStyle/>
          <a:p>
            <a:r>
              <a:rPr lang="cs-CZ" sz="2000" dirty="0"/>
              <a:t>Ejpovice - kanalizace </a:t>
            </a:r>
            <a:r>
              <a:rPr lang="cs-CZ" sz="2000" dirty="0" smtClean="0"/>
              <a:t>a </a:t>
            </a:r>
            <a:r>
              <a:rPr lang="cs-CZ" sz="2000" dirty="0"/>
              <a:t>ČOV, 1.etapa </a:t>
            </a:r>
            <a:r>
              <a:rPr lang="cs-CZ" sz="2000" dirty="0" smtClean="0"/>
              <a:t>  - SITUACE  </a:t>
            </a:r>
            <a:r>
              <a:rPr lang="cs-CZ" sz="2000" dirty="0"/>
              <a:t>Č</a:t>
            </a:r>
            <a:r>
              <a:rPr lang="cs-CZ" sz="2000" dirty="0" smtClean="0"/>
              <a:t>OV</a:t>
            </a:r>
            <a:endParaRPr lang="cs-CZ" sz="2000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207" y="672719"/>
            <a:ext cx="6633369" cy="4608000"/>
          </a:xfrm>
        </p:spPr>
      </p:pic>
    </p:spTree>
    <p:extLst>
      <p:ext uri="{BB962C8B-B14F-4D97-AF65-F5344CB8AC3E}">
        <p14:creationId xmlns:p14="http://schemas.microsoft.com/office/powerpoint/2010/main" val="1602990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GEOMETRICKÝ PLÁN </a:t>
            </a:r>
            <a:br>
              <a:rPr lang="cs-CZ" dirty="0" smtClean="0"/>
            </a:br>
            <a:r>
              <a:rPr lang="cs-CZ" sz="2000" dirty="0" smtClean="0"/>
              <a:t>UMÍSTĚNÍ ČOV 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446" y="1032247"/>
            <a:ext cx="5969457" cy="4176000"/>
          </a:xfrm>
        </p:spPr>
      </p:pic>
    </p:spTree>
    <p:extLst>
      <p:ext uri="{BB962C8B-B14F-4D97-AF65-F5344CB8AC3E}">
        <p14:creationId xmlns:p14="http://schemas.microsoft.com/office/powerpoint/2010/main" val="1098150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10" y="672207"/>
            <a:ext cx="6849529" cy="3852000"/>
          </a:xfrm>
        </p:spPr>
      </p:pic>
    </p:spTree>
    <p:extLst>
      <p:ext uri="{BB962C8B-B14F-4D97-AF65-F5344CB8AC3E}">
        <p14:creationId xmlns:p14="http://schemas.microsoft.com/office/powerpoint/2010/main" val="692368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58458" y="215324"/>
            <a:ext cx="6452235" cy="456883"/>
          </a:xfrm>
        </p:spPr>
        <p:txBody>
          <a:bodyPr>
            <a:normAutofit fontScale="90000"/>
          </a:bodyPr>
          <a:lstStyle/>
          <a:p>
            <a:r>
              <a:rPr lang="cs-CZ" dirty="0">
                <a:solidFill>
                  <a:prstClr val="black"/>
                </a:solidFill>
              </a:rPr>
              <a:t>Ejpovice - kanalizace a ČOV, 1.etapa 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279" y="816223"/>
            <a:ext cx="5617642" cy="4212000"/>
          </a:xfrm>
        </p:spPr>
      </p:pic>
    </p:spTree>
    <p:extLst>
      <p:ext uri="{BB962C8B-B14F-4D97-AF65-F5344CB8AC3E}">
        <p14:creationId xmlns:p14="http://schemas.microsoft.com/office/powerpoint/2010/main" val="3072188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POHLED NA STAVENIŠTĚ ČOV Z ULICE V RÁKOSÍ</a:t>
            </a:r>
            <a:endParaRPr lang="cs-CZ" sz="24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52" y="960239"/>
            <a:ext cx="6719999" cy="3780000"/>
          </a:xfrm>
        </p:spPr>
      </p:pic>
    </p:spTree>
    <p:extLst>
      <p:ext uri="{BB962C8B-B14F-4D97-AF65-F5344CB8AC3E}">
        <p14:creationId xmlns:p14="http://schemas.microsoft.com/office/powerpoint/2010/main" val="3752912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439" y="131886"/>
            <a:ext cx="6767512" cy="5076825"/>
          </a:xfrm>
        </p:spPr>
      </p:pic>
    </p:spTree>
    <p:extLst>
      <p:ext uri="{BB962C8B-B14F-4D97-AF65-F5344CB8AC3E}">
        <p14:creationId xmlns:p14="http://schemas.microsoft.com/office/powerpoint/2010/main" val="749959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437" y="168151"/>
            <a:ext cx="6721514" cy="5040000"/>
          </a:xfrm>
        </p:spPr>
      </p:pic>
    </p:spTree>
    <p:extLst>
      <p:ext uri="{BB962C8B-B14F-4D97-AF65-F5344CB8AC3E}">
        <p14:creationId xmlns:p14="http://schemas.microsoft.com/office/powerpoint/2010/main" val="1473198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437" y="168151"/>
            <a:ext cx="6721514" cy="5040000"/>
          </a:xfrm>
        </p:spPr>
      </p:pic>
    </p:spTree>
    <p:extLst>
      <p:ext uri="{BB962C8B-B14F-4D97-AF65-F5344CB8AC3E}">
        <p14:creationId xmlns:p14="http://schemas.microsoft.com/office/powerpoint/2010/main" val="1156621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ZÁKLADOVÁ DESKA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960" y="1068679"/>
            <a:ext cx="6847999" cy="3852000"/>
          </a:xfrm>
        </p:spPr>
      </p:pic>
    </p:spTree>
    <p:extLst>
      <p:ext uri="{BB962C8B-B14F-4D97-AF65-F5344CB8AC3E}">
        <p14:creationId xmlns:p14="http://schemas.microsoft.com/office/powerpoint/2010/main" val="2141477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ZÁKLADOVÁ DESKA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960" y="1032247"/>
            <a:ext cx="6847999" cy="3852000"/>
          </a:xfrm>
        </p:spPr>
      </p:pic>
    </p:spTree>
    <p:extLst>
      <p:ext uri="{BB962C8B-B14F-4D97-AF65-F5344CB8AC3E}">
        <p14:creationId xmlns:p14="http://schemas.microsoft.com/office/powerpoint/2010/main" val="3150597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99" y="168151"/>
            <a:ext cx="6720648" cy="5040000"/>
          </a:xfrm>
        </p:spPr>
      </p:pic>
    </p:spTree>
    <p:extLst>
      <p:ext uri="{BB962C8B-B14F-4D97-AF65-F5344CB8AC3E}">
        <p14:creationId xmlns:p14="http://schemas.microsoft.com/office/powerpoint/2010/main" val="908300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99" y="600199"/>
            <a:ext cx="6849529" cy="3852000"/>
          </a:xfrm>
        </p:spPr>
      </p:pic>
    </p:spTree>
    <p:extLst>
      <p:ext uri="{BB962C8B-B14F-4D97-AF65-F5344CB8AC3E}">
        <p14:creationId xmlns:p14="http://schemas.microsoft.com/office/powerpoint/2010/main" val="3772178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91" y="852655"/>
            <a:ext cx="6913543" cy="3888000"/>
          </a:xfrm>
        </p:spPr>
      </p:pic>
    </p:spTree>
    <p:extLst>
      <p:ext uri="{BB962C8B-B14F-4D97-AF65-F5344CB8AC3E}">
        <p14:creationId xmlns:p14="http://schemas.microsoft.com/office/powerpoint/2010/main" val="1071576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12" y="96143"/>
            <a:ext cx="6865547" cy="5148000"/>
          </a:xfrm>
        </p:spPr>
      </p:pic>
    </p:spTree>
    <p:extLst>
      <p:ext uri="{BB962C8B-B14F-4D97-AF65-F5344CB8AC3E}">
        <p14:creationId xmlns:p14="http://schemas.microsoft.com/office/powerpoint/2010/main" val="2221729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26" y="168151"/>
            <a:ext cx="6769525" cy="5076000"/>
          </a:xfrm>
        </p:spPr>
      </p:pic>
    </p:spTree>
    <p:extLst>
      <p:ext uri="{BB962C8B-B14F-4D97-AF65-F5344CB8AC3E}">
        <p14:creationId xmlns:p14="http://schemas.microsoft.com/office/powerpoint/2010/main" val="1808334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86707" y="-636806"/>
            <a:ext cx="4887001" cy="6516000"/>
          </a:xfrm>
        </p:spPr>
      </p:pic>
    </p:spTree>
    <p:extLst>
      <p:ext uri="{BB962C8B-B14F-4D97-AF65-F5344CB8AC3E}">
        <p14:creationId xmlns:p14="http://schemas.microsoft.com/office/powerpoint/2010/main" val="1794565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42358" y="-674007"/>
            <a:ext cx="5047683" cy="6732000"/>
          </a:xfrm>
        </p:spPr>
      </p:pic>
    </p:spTree>
    <p:extLst>
      <p:ext uri="{BB962C8B-B14F-4D97-AF65-F5344CB8AC3E}">
        <p14:creationId xmlns:p14="http://schemas.microsoft.com/office/powerpoint/2010/main" val="21315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cs-CZ" sz="20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85" r="12485"/>
          <a:stretch>
            <a:fillRect/>
          </a:stretch>
        </p:blipFill>
        <p:spPr>
          <a:xfrm>
            <a:off x="200199" y="96143"/>
            <a:ext cx="6767999" cy="5076000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half" idx="2"/>
          </p:nvPr>
        </p:nvSpPr>
        <p:spPr>
          <a:xfrm>
            <a:off x="1405203" y="4776663"/>
            <a:ext cx="5347724" cy="288032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				</a:t>
            </a:r>
            <a:r>
              <a:rPr lang="cs-CZ" sz="1600" b="1" dirty="0" smtClean="0">
                <a:solidFill>
                  <a:srgbClr val="FF0000"/>
                </a:solidFill>
              </a:rPr>
              <a:t>                          ČOV 15.11.2016</a:t>
            </a:r>
            <a:endParaRPr lang="cs-CZ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124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99" y="168711"/>
            <a:ext cx="6721514" cy="5040000"/>
          </a:xfrm>
        </p:spPr>
      </p:pic>
    </p:spTree>
    <p:extLst>
      <p:ext uri="{BB962C8B-B14F-4D97-AF65-F5344CB8AC3E}">
        <p14:creationId xmlns:p14="http://schemas.microsoft.com/office/powerpoint/2010/main" val="2453552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1600" dirty="0" smtClean="0"/>
              <a:t>Technický dozor investora a koordinátora bezpečnosti a </a:t>
            </a:r>
            <a:r>
              <a:rPr lang="cs-CZ" sz="1600" dirty="0"/>
              <a:t>ochrany zdraví </a:t>
            </a:r>
            <a:r>
              <a:rPr lang="cs-CZ" sz="1600" dirty="0" smtClean="0"/>
              <a:t>       při </a:t>
            </a:r>
            <a:r>
              <a:rPr lang="cs-CZ" sz="1600" dirty="0"/>
              <a:t>práci na staveništi </a:t>
            </a:r>
            <a:r>
              <a:rPr lang="cs-CZ" sz="1600" dirty="0" smtClean="0"/>
              <a:t>prováděla společnost  INGEM </a:t>
            </a:r>
            <a:r>
              <a:rPr lang="cs-CZ" sz="1600" dirty="0"/>
              <a:t>a.s</a:t>
            </a:r>
            <a:r>
              <a:rPr lang="cs-CZ" sz="1600" dirty="0" smtClean="0"/>
              <a:t>., Plzeň.</a:t>
            </a:r>
            <a:endParaRPr lang="cs-CZ" sz="16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223" y="1176263"/>
            <a:ext cx="6310488" cy="3549650"/>
          </a:xfrm>
        </p:spPr>
      </p:pic>
    </p:spTree>
    <p:extLst>
      <p:ext uri="{BB962C8B-B14F-4D97-AF65-F5344CB8AC3E}">
        <p14:creationId xmlns:p14="http://schemas.microsoft.com/office/powerpoint/2010/main" val="3915556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207" y="816223"/>
            <a:ext cx="6785515" cy="3816000"/>
          </a:xfrm>
        </p:spPr>
      </p:pic>
    </p:spTree>
    <p:extLst>
      <p:ext uri="{BB962C8B-B14F-4D97-AF65-F5344CB8AC3E}">
        <p14:creationId xmlns:p14="http://schemas.microsoft.com/office/powerpoint/2010/main" val="3511963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91" r="12491"/>
          <a:stretch>
            <a:fillRect/>
          </a:stretch>
        </p:blipFill>
        <p:spPr>
          <a:xfrm>
            <a:off x="80960" y="24135"/>
            <a:ext cx="6959999" cy="5220000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405203" y="4488631"/>
            <a:ext cx="5563747" cy="350546"/>
          </a:xfrm>
        </p:spPr>
        <p:txBody>
          <a:bodyPr>
            <a:normAutofit lnSpcReduction="10000"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						22.1.2017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35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Zástupný symbol pro obsah 7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83192" y="-704281"/>
            <a:ext cx="5130000" cy="6840000"/>
          </a:xfrm>
        </p:spPr>
      </p:pic>
    </p:spTree>
    <p:extLst>
      <p:ext uri="{BB962C8B-B14F-4D97-AF65-F5344CB8AC3E}">
        <p14:creationId xmlns:p14="http://schemas.microsoft.com/office/powerpoint/2010/main" val="3052501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rázek 4"/>
          <p:cNvPicPr>
            <a:picLocks noGrp="1" noChangeAspect="1"/>
          </p:cNvPicPr>
          <p:nvPr>
            <p:ph type="pic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91" r="12491"/>
          <a:stretch>
            <a:fillRect/>
          </a:stretch>
        </p:blipFill>
        <p:spPr>
          <a:xfrm>
            <a:off x="273529" y="132208"/>
            <a:ext cx="6767430" cy="5076000"/>
          </a:xfrm>
        </p:spPr>
      </p:pic>
    </p:spTree>
    <p:extLst>
      <p:ext uri="{BB962C8B-B14F-4D97-AF65-F5344CB8AC3E}">
        <p14:creationId xmlns:p14="http://schemas.microsoft.com/office/powerpoint/2010/main" val="384114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rázek 6"/>
          <p:cNvPicPr>
            <a:picLocks noGrp="1" noChangeAspect="1"/>
          </p:cNvPicPr>
          <p:nvPr>
            <p:ph type="pic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91" r="12491"/>
          <a:stretch>
            <a:fillRect/>
          </a:stretch>
        </p:blipFill>
        <p:spPr>
          <a:xfrm>
            <a:off x="272207" y="168151"/>
            <a:ext cx="6673651" cy="5004000"/>
          </a:xfrm>
        </p:spPr>
      </p:pic>
    </p:spTree>
    <p:extLst>
      <p:ext uri="{BB962C8B-B14F-4D97-AF65-F5344CB8AC3E}">
        <p14:creationId xmlns:p14="http://schemas.microsoft.com/office/powerpoint/2010/main" val="4104056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rázek 4"/>
          <p:cNvPicPr>
            <a:picLocks noGrp="1" noChangeAspect="1"/>
          </p:cNvPicPr>
          <p:nvPr>
            <p:ph type="pic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91" r="12491"/>
          <a:stretch>
            <a:fillRect/>
          </a:stretch>
        </p:blipFill>
        <p:spPr>
          <a:xfrm>
            <a:off x="79236" y="60719"/>
            <a:ext cx="6961723" cy="5220000"/>
          </a:xfrm>
        </p:spPr>
      </p:pic>
    </p:spTree>
    <p:extLst>
      <p:ext uri="{BB962C8B-B14F-4D97-AF65-F5344CB8AC3E}">
        <p14:creationId xmlns:p14="http://schemas.microsoft.com/office/powerpoint/2010/main" val="638831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99" y="168151"/>
            <a:ext cx="6721514" cy="5040000"/>
          </a:xfrm>
        </p:spPr>
      </p:pic>
    </p:spTree>
    <p:extLst>
      <p:ext uri="{BB962C8B-B14F-4D97-AF65-F5344CB8AC3E}">
        <p14:creationId xmlns:p14="http://schemas.microsoft.com/office/powerpoint/2010/main" val="936988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32146" y="924536"/>
            <a:ext cx="4320722" cy="3240000"/>
          </a:xfrm>
        </p:spPr>
      </p:pic>
      <p:pic>
        <p:nvPicPr>
          <p:cNvPr id="8" name="Zástupný symbol pro obsah 7"/>
          <p:cNvPicPr>
            <a:picLocks noGrp="1" noChangeAspect="1"/>
          </p:cNvPicPr>
          <p:nvPr>
            <p:ph sz="quarter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16582" y="924176"/>
            <a:ext cx="4320001" cy="3240000"/>
          </a:xfrm>
        </p:spPr>
      </p:pic>
    </p:spTree>
    <p:extLst>
      <p:ext uri="{BB962C8B-B14F-4D97-AF65-F5344CB8AC3E}">
        <p14:creationId xmlns:p14="http://schemas.microsoft.com/office/powerpoint/2010/main" val="682560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78450" y="-673348"/>
            <a:ext cx="5049001" cy="6732000"/>
          </a:xfrm>
        </p:spPr>
      </p:pic>
    </p:spTree>
    <p:extLst>
      <p:ext uri="{BB962C8B-B14F-4D97-AF65-F5344CB8AC3E}">
        <p14:creationId xmlns:p14="http://schemas.microsoft.com/office/powerpoint/2010/main" val="2704610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215" y="384175"/>
            <a:ext cx="3292038" cy="4392000"/>
          </a:xfrm>
        </p:spPr>
      </p:pic>
      <p:pic>
        <p:nvPicPr>
          <p:cNvPr id="9" name="Zástupný symbol pro obsah 8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8591" y="384175"/>
            <a:ext cx="3292038" cy="4392000"/>
          </a:xfrm>
        </p:spPr>
      </p:pic>
    </p:spTree>
    <p:extLst>
      <p:ext uri="{BB962C8B-B14F-4D97-AF65-F5344CB8AC3E}">
        <p14:creationId xmlns:p14="http://schemas.microsoft.com/office/powerpoint/2010/main" val="3472355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91" r="12491"/>
          <a:stretch>
            <a:fillRect/>
          </a:stretch>
        </p:blipFill>
        <p:spPr>
          <a:xfrm>
            <a:off x="344215" y="168151"/>
            <a:ext cx="6575999" cy="4932000"/>
          </a:xfrm>
        </p:spPr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1405203" y="4416623"/>
            <a:ext cx="5419731" cy="422554"/>
          </a:xfrm>
        </p:spPr>
        <p:txBody>
          <a:bodyPr>
            <a:normAutofit fontScale="85000" lnSpcReduction="10000"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						20.3.2017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832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8458" y="215324"/>
            <a:ext cx="6452235" cy="312867"/>
          </a:xfrm>
        </p:spPr>
        <p:txBody>
          <a:bodyPr>
            <a:noAutofit/>
          </a:bodyPr>
          <a:lstStyle/>
          <a:p>
            <a:r>
              <a:rPr lang="cs-CZ" sz="1600" dirty="0" smtClean="0"/>
              <a:t>ZÁVĚREČNÁ PROHLÍDKA STAVBY –SPUŠTĚNÍ ZKUŠEBNÍHO PROVOZU</a:t>
            </a:r>
            <a:endParaRPr lang="cs-CZ" sz="1600" dirty="0"/>
          </a:p>
        </p:txBody>
      </p:sp>
      <p:pic>
        <p:nvPicPr>
          <p:cNvPr id="7" name="Zástupný symbol pro obrázek 6"/>
          <p:cNvPicPr>
            <a:picLocks noGrp="1" noChangeAspect="1"/>
          </p:cNvPicPr>
          <p:nvPr>
            <p:ph type="pic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" b="12"/>
          <a:stretch>
            <a:fillRect/>
          </a:stretch>
        </p:blipFill>
        <p:spPr>
          <a:xfrm>
            <a:off x="391869" y="528727"/>
            <a:ext cx="6433066" cy="4824000"/>
          </a:xfrm>
        </p:spPr>
      </p:pic>
    </p:spTree>
    <p:extLst>
      <p:ext uri="{BB962C8B-B14F-4D97-AF65-F5344CB8AC3E}">
        <p14:creationId xmlns:p14="http://schemas.microsoft.com/office/powerpoint/2010/main" val="1115604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rázek 4"/>
          <p:cNvPicPr>
            <a:picLocks noGrp="1" noChangeAspect="1"/>
          </p:cNvPicPr>
          <p:nvPr>
            <p:ph type="pic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" b="12"/>
          <a:stretch>
            <a:fillRect/>
          </a:stretch>
        </p:blipFill>
        <p:spPr>
          <a:xfrm>
            <a:off x="271284" y="132711"/>
            <a:ext cx="6769675" cy="5076000"/>
          </a:xfrm>
        </p:spPr>
      </p:pic>
    </p:spTree>
    <p:extLst>
      <p:ext uri="{BB962C8B-B14F-4D97-AF65-F5344CB8AC3E}">
        <p14:creationId xmlns:p14="http://schemas.microsoft.com/office/powerpoint/2010/main" val="127754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" b="12"/>
          <a:stretch>
            <a:fillRect/>
          </a:stretch>
        </p:blipFill>
        <p:spPr>
          <a:xfrm>
            <a:off x="272207" y="240159"/>
            <a:ext cx="6671999" cy="5004000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405203" y="4416623"/>
            <a:ext cx="5563747" cy="422554"/>
          </a:xfrm>
        </p:spPr>
        <p:txBody>
          <a:bodyPr>
            <a:no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	ZÁVĚREČNÁ KONTROLA STAVBY   12.5.2017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713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94" y="168151"/>
            <a:ext cx="6721514" cy="5040000"/>
          </a:xfrm>
        </p:spPr>
      </p:pic>
    </p:spTree>
    <p:extLst>
      <p:ext uri="{BB962C8B-B14F-4D97-AF65-F5344CB8AC3E}">
        <p14:creationId xmlns:p14="http://schemas.microsoft.com/office/powerpoint/2010/main" val="3206162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99" y="96143"/>
            <a:ext cx="6769525" cy="5076000"/>
          </a:xfrm>
        </p:spPr>
      </p:pic>
    </p:spTree>
    <p:extLst>
      <p:ext uri="{BB962C8B-B14F-4D97-AF65-F5344CB8AC3E}">
        <p14:creationId xmlns:p14="http://schemas.microsoft.com/office/powerpoint/2010/main" val="52305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99" y="168151"/>
            <a:ext cx="6769525" cy="5076000"/>
          </a:xfrm>
        </p:spPr>
      </p:pic>
    </p:spTree>
    <p:extLst>
      <p:ext uri="{BB962C8B-B14F-4D97-AF65-F5344CB8AC3E}">
        <p14:creationId xmlns:p14="http://schemas.microsoft.com/office/powerpoint/2010/main" val="1619049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283" y="312167"/>
            <a:ext cx="6765676" cy="4824000"/>
          </a:xfrm>
        </p:spPr>
      </p:pic>
    </p:spTree>
    <p:extLst>
      <p:ext uri="{BB962C8B-B14F-4D97-AF65-F5344CB8AC3E}">
        <p14:creationId xmlns:p14="http://schemas.microsoft.com/office/powerpoint/2010/main" val="1167579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ČERPACÍ STANICE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331" y="1032247"/>
            <a:ext cx="6310488" cy="3549650"/>
          </a:xfrm>
        </p:spPr>
      </p:pic>
    </p:spTree>
    <p:extLst>
      <p:ext uri="{BB962C8B-B14F-4D97-AF65-F5344CB8AC3E}">
        <p14:creationId xmlns:p14="http://schemas.microsoft.com/office/powerpoint/2010/main" val="2233889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561874" y="1290585"/>
            <a:ext cx="5124866" cy="2880000"/>
          </a:xfrm>
        </p:spPr>
      </p:pic>
      <p:pic>
        <p:nvPicPr>
          <p:cNvPr id="11" name="Zástupný symbol pro obsah 10"/>
          <p:cNvPicPr>
            <a:picLocks noGrp="1" noChangeAspect="1"/>
          </p:cNvPicPr>
          <p:nvPr>
            <p:ph sz="quarter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51212" y="1289866"/>
            <a:ext cx="5123429" cy="2880000"/>
          </a:xfrm>
        </p:spPr>
      </p:pic>
    </p:spTree>
    <p:extLst>
      <p:ext uri="{BB962C8B-B14F-4D97-AF65-F5344CB8AC3E}">
        <p14:creationId xmlns:p14="http://schemas.microsoft.com/office/powerpoint/2010/main" val="217845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30" y="780647"/>
            <a:ext cx="6849529" cy="3852000"/>
          </a:xfrm>
        </p:spPr>
      </p:pic>
    </p:spTree>
    <p:extLst>
      <p:ext uri="{BB962C8B-B14F-4D97-AF65-F5344CB8AC3E}">
        <p14:creationId xmlns:p14="http://schemas.microsoft.com/office/powerpoint/2010/main" val="2174310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829" y="240159"/>
            <a:ext cx="6721122" cy="5040000"/>
          </a:xfrm>
        </p:spPr>
      </p:pic>
    </p:spTree>
    <p:extLst>
      <p:ext uri="{BB962C8B-B14F-4D97-AF65-F5344CB8AC3E}">
        <p14:creationId xmlns:p14="http://schemas.microsoft.com/office/powerpoint/2010/main" val="2212427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437" y="168711"/>
            <a:ext cx="6721514" cy="5040000"/>
          </a:xfrm>
        </p:spPr>
      </p:pic>
    </p:spTree>
    <p:extLst>
      <p:ext uri="{BB962C8B-B14F-4D97-AF65-F5344CB8AC3E}">
        <p14:creationId xmlns:p14="http://schemas.microsoft.com/office/powerpoint/2010/main" val="346492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24178" y="1008553"/>
            <a:ext cx="4416738" cy="3312000"/>
          </a:xfrm>
        </p:spPr>
      </p:pic>
      <p:pic>
        <p:nvPicPr>
          <p:cNvPr id="8" name="Zástupný symbol pro obsah 7"/>
          <p:cNvPicPr>
            <a:picLocks noGrp="1" noChangeAspect="1"/>
          </p:cNvPicPr>
          <p:nvPr>
            <p:ph sz="quarter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04583" y="1008184"/>
            <a:ext cx="4416001" cy="3312000"/>
          </a:xfrm>
        </p:spPr>
      </p:pic>
    </p:spTree>
    <p:extLst>
      <p:ext uri="{BB962C8B-B14F-4D97-AF65-F5344CB8AC3E}">
        <p14:creationId xmlns:p14="http://schemas.microsoft.com/office/powerpoint/2010/main" val="278274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207" y="168151"/>
            <a:ext cx="6721514" cy="5040000"/>
          </a:xfrm>
        </p:spPr>
      </p:pic>
    </p:spTree>
    <p:extLst>
      <p:ext uri="{BB962C8B-B14F-4D97-AF65-F5344CB8AC3E}">
        <p14:creationId xmlns:p14="http://schemas.microsoft.com/office/powerpoint/2010/main" val="2300123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26" y="168151"/>
            <a:ext cx="6769525" cy="5076000"/>
          </a:xfrm>
        </p:spPr>
      </p:pic>
    </p:spTree>
    <p:extLst>
      <p:ext uri="{BB962C8B-B14F-4D97-AF65-F5344CB8AC3E}">
        <p14:creationId xmlns:p14="http://schemas.microsoft.com/office/powerpoint/2010/main" val="330403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00200" y="168151"/>
            <a:ext cx="6769525" cy="5076000"/>
          </a:xfrm>
        </p:spPr>
      </p:pic>
    </p:spTree>
    <p:extLst>
      <p:ext uri="{BB962C8B-B14F-4D97-AF65-F5344CB8AC3E}">
        <p14:creationId xmlns:p14="http://schemas.microsoft.com/office/powerpoint/2010/main" val="929699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359" y="24135"/>
            <a:ext cx="3949038" cy="5256000"/>
          </a:xfrm>
        </p:spPr>
      </p:pic>
    </p:spTree>
    <p:extLst>
      <p:ext uri="{BB962C8B-B14F-4D97-AF65-F5344CB8AC3E}">
        <p14:creationId xmlns:p14="http://schemas.microsoft.com/office/powerpoint/2010/main" val="3226335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32247" y="96144"/>
            <a:ext cx="6021770" cy="432048"/>
          </a:xfrm>
        </p:spPr>
        <p:txBody>
          <a:bodyPr>
            <a:noAutofit/>
          </a:bodyPr>
          <a:lstStyle/>
          <a:p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/>
              <a:t/>
            </a:r>
            <a:br>
              <a:rPr lang="cs-CZ" sz="1100" dirty="0"/>
            </a:br>
            <a:r>
              <a:rPr lang="cs-CZ" sz="1400" b="1" dirty="0" smtClean="0"/>
              <a:t>INFORMACE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>TUKY </a:t>
            </a:r>
            <a:r>
              <a:rPr lang="cs-CZ" sz="1400" dirty="0"/>
              <a:t>A OLEJ SE </a:t>
            </a:r>
            <a:r>
              <a:rPr lang="cs-CZ" sz="1400" dirty="0" smtClean="0"/>
              <a:t>SBÍRAJÍ  </a:t>
            </a:r>
            <a:r>
              <a:rPr lang="cs-CZ" sz="1400" dirty="0"/>
              <a:t>V PET </a:t>
            </a:r>
            <a:r>
              <a:rPr lang="cs-CZ" sz="1400" dirty="0" smtClean="0"/>
              <a:t>LAHVÝCH, </a:t>
            </a:r>
            <a:r>
              <a:rPr lang="cs-CZ" sz="1400" dirty="0"/>
              <a:t>KTERÉ  MUSÍ BÝT PEVNĚ  </a:t>
            </a:r>
            <a:r>
              <a:rPr lang="cs-CZ" sz="1400" dirty="0" smtClean="0"/>
              <a:t>ZAVŘENÉ!</a:t>
            </a:r>
            <a:br>
              <a:rPr lang="cs-CZ" sz="1400" dirty="0" smtClean="0"/>
            </a:br>
            <a:r>
              <a:rPr lang="cs-CZ" sz="1400" dirty="0" smtClean="0"/>
              <a:t>OBSAH </a:t>
            </a:r>
            <a:r>
              <a:rPr lang="cs-CZ" sz="1400" dirty="0"/>
              <a:t>DO POPELNICE </a:t>
            </a:r>
            <a:r>
              <a:rPr lang="cs-CZ" sz="1400" dirty="0" smtClean="0"/>
              <a:t>NEVYLÉVAT !!</a:t>
            </a:r>
            <a:endParaRPr lang="cs-CZ" sz="1400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272207" y="4416624"/>
            <a:ext cx="6696744" cy="720080"/>
          </a:xfrm>
        </p:spPr>
        <p:txBody>
          <a:bodyPr>
            <a:normAutofit fontScale="47500" lnSpcReduction="2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ŽÁDÁME </a:t>
            </a:r>
            <a:r>
              <a:rPr lang="cs-CZ" dirty="0">
                <a:solidFill>
                  <a:srgbClr val="FF0000"/>
                </a:solidFill>
              </a:rPr>
              <a:t>O DODRŽOVÁNÍ STANOVENÝCH PODMÍNEK!</a:t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>SVOZ BUDE PROVÁDĚN PO NAPLNĚNÍ SBĚRNÉ </a:t>
            </a:r>
            <a:r>
              <a:rPr lang="cs-CZ" dirty="0" smtClean="0">
                <a:solidFill>
                  <a:srgbClr val="FF0000"/>
                </a:solidFill>
              </a:rPr>
              <a:t>NÁDOBY.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NÁDOBA BUDE </a:t>
            </a:r>
            <a:r>
              <a:rPr lang="cs-CZ" b="1" dirty="0">
                <a:solidFill>
                  <a:srgbClr val="FF0000"/>
                </a:solidFill>
              </a:rPr>
              <a:t>UMÍSTĚNA NA PARKOVIŠTI HOSTINCE U SALCMANŮ 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0439" y="816223"/>
            <a:ext cx="2662238" cy="3549650"/>
          </a:xfrm>
        </p:spPr>
      </p:pic>
    </p:spTree>
    <p:extLst>
      <p:ext uri="{BB962C8B-B14F-4D97-AF65-F5344CB8AC3E}">
        <p14:creationId xmlns:p14="http://schemas.microsoft.com/office/powerpoint/2010/main" val="2086283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/>
              <a:t>Ejpovice - kanalizace a ČOV, 1.etapa   </a:t>
            </a:r>
            <a:endParaRPr lang="cs-CZ" dirty="0"/>
          </a:p>
        </p:txBody>
      </p:sp>
      <p:sp>
        <p:nvSpPr>
          <p:cNvPr id="7" name="Podnadpis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KANALIZAČNÍ STOKY </a:t>
            </a:r>
          </a:p>
          <a:p>
            <a:r>
              <a:rPr lang="cs-CZ" dirty="0" smtClean="0"/>
              <a:t>V RÁKOSÍ</a:t>
            </a:r>
          </a:p>
          <a:p>
            <a:r>
              <a:rPr lang="cs-CZ" dirty="0" smtClean="0"/>
              <a:t>HLAVNÍ A POD HŮRKOU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6484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STOKA V RÁKOSÍ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223" y="1176263"/>
            <a:ext cx="6310488" cy="3549650"/>
          </a:xfrm>
        </p:spPr>
      </p:pic>
    </p:spTree>
    <p:extLst>
      <p:ext uri="{BB962C8B-B14F-4D97-AF65-F5344CB8AC3E}">
        <p14:creationId xmlns:p14="http://schemas.microsoft.com/office/powerpoint/2010/main" val="3593886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26" y="168151"/>
            <a:ext cx="6769525" cy="5076000"/>
          </a:xfrm>
        </p:spPr>
      </p:pic>
    </p:spTree>
    <p:extLst>
      <p:ext uri="{BB962C8B-B14F-4D97-AF65-F5344CB8AC3E}">
        <p14:creationId xmlns:p14="http://schemas.microsoft.com/office/powerpoint/2010/main" val="368797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538970" y="1375360"/>
            <a:ext cx="4862384" cy="2736000"/>
          </a:xfrm>
        </p:spPr>
      </p:pic>
      <p:pic>
        <p:nvPicPr>
          <p:cNvPr id="6" name="Zástupný symbol pro obsah 5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41760" y="937504"/>
            <a:ext cx="4798397" cy="3600000"/>
          </a:xfrm>
        </p:spPr>
      </p:pic>
    </p:spTree>
    <p:extLst>
      <p:ext uri="{BB962C8B-B14F-4D97-AF65-F5344CB8AC3E}">
        <p14:creationId xmlns:p14="http://schemas.microsoft.com/office/powerpoint/2010/main" val="3887652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rázek 4"/>
          <p:cNvPicPr>
            <a:picLocks noGrp="1" noChangeAspect="1"/>
          </p:cNvPicPr>
          <p:nvPr>
            <p:ph type="pic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91" r="12491"/>
          <a:stretch>
            <a:fillRect/>
          </a:stretch>
        </p:blipFill>
        <p:spPr>
          <a:xfrm>
            <a:off x="199276" y="168151"/>
            <a:ext cx="6769675" cy="5076000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Zástupný symbol pro obsah 7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77329" y="1057416"/>
            <a:ext cx="4414525" cy="3312000"/>
          </a:xfrm>
        </p:spPr>
      </p:pic>
      <p:pic>
        <p:nvPicPr>
          <p:cNvPr id="10" name="Zástupný symbol pro obsah 9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79055" y="1055430"/>
            <a:ext cx="4414525" cy="3312000"/>
          </a:xfrm>
        </p:spPr>
      </p:pic>
    </p:spTree>
    <p:extLst>
      <p:ext uri="{BB962C8B-B14F-4D97-AF65-F5344CB8AC3E}">
        <p14:creationId xmlns:p14="http://schemas.microsoft.com/office/powerpoint/2010/main" val="4137591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78688" y="1007446"/>
            <a:ext cx="4414525" cy="3312000"/>
          </a:xfrm>
        </p:spPr>
      </p:pic>
      <p:pic>
        <p:nvPicPr>
          <p:cNvPr id="8" name="Zástupný symbol pro obsah 7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05321" y="985408"/>
            <a:ext cx="4414525" cy="3312000"/>
          </a:xfrm>
        </p:spPr>
      </p:pic>
    </p:spTree>
    <p:extLst>
      <p:ext uri="{BB962C8B-B14F-4D97-AF65-F5344CB8AC3E}">
        <p14:creationId xmlns:p14="http://schemas.microsoft.com/office/powerpoint/2010/main" val="2592308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99" y="168151"/>
            <a:ext cx="6769525" cy="5076000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26" y="168151"/>
            <a:ext cx="6769525" cy="5076000"/>
          </a:xfrm>
        </p:spPr>
      </p:pic>
    </p:spTree>
    <p:extLst>
      <p:ext uri="{BB962C8B-B14F-4D97-AF65-F5344CB8AC3E}">
        <p14:creationId xmlns:p14="http://schemas.microsoft.com/office/powerpoint/2010/main" val="2877248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Zástupný symbol pro obsah 9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73063" y="1073463"/>
            <a:ext cx="4366541" cy="3276000"/>
          </a:xfrm>
        </p:spPr>
      </p:pic>
      <p:pic>
        <p:nvPicPr>
          <p:cNvPr id="11" name="Zástupný symbol pro obsah 10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83321" y="1099408"/>
            <a:ext cx="4366541" cy="3276000"/>
          </a:xfrm>
        </p:spPr>
      </p:pic>
    </p:spTree>
    <p:extLst>
      <p:ext uri="{BB962C8B-B14F-4D97-AF65-F5344CB8AC3E}">
        <p14:creationId xmlns:p14="http://schemas.microsoft.com/office/powerpoint/2010/main" val="2170251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26" y="168151"/>
            <a:ext cx="6769525" cy="5076000"/>
          </a:xfrm>
        </p:spPr>
      </p:pic>
    </p:spTree>
    <p:extLst>
      <p:ext uri="{BB962C8B-B14F-4D97-AF65-F5344CB8AC3E}">
        <p14:creationId xmlns:p14="http://schemas.microsoft.com/office/powerpoint/2010/main" val="365419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416" y="744215"/>
            <a:ext cx="6913543" cy="3888000"/>
          </a:xfrm>
        </p:spPr>
      </p:pic>
    </p:spTree>
    <p:extLst>
      <p:ext uri="{BB962C8B-B14F-4D97-AF65-F5344CB8AC3E}">
        <p14:creationId xmlns:p14="http://schemas.microsoft.com/office/powerpoint/2010/main" val="328571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207" y="168151"/>
            <a:ext cx="6721514" cy="5040000"/>
          </a:xfrm>
        </p:spPr>
      </p:pic>
    </p:spTree>
    <p:extLst>
      <p:ext uri="{BB962C8B-B14F-4D97-AF65-F5344CB8AC3E}">
        <p14:creationId xmlns:p14="http://schemas.microsoft.com/office/powerpoint/2010/main" val="2131111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2360439" y="215323"/>
            <a:ext cx="4450254" cy="1248971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STOKA „D“ v ul. HLAVNÍ</a:t>
            </a:r>
            <a:br>
              <a:rPr lang="cs-CZ" dirty="0" smtClean="0"/>
            </a:br>
            <a:r>
              <a:rPr lang="cs-CZ" dirty="0" smtClean="0"/>
              <a:t>„U STUDÁNKY“</a:t>
            </a:r>
            <a:br>
              <a:rPr lang="cs-CZ" dirty="0" smtClean="0"/>
            </a:br>
            <a:r>
              <a:rPr lang="cs-CZ" sz="2200" dirty="0" smtClean="0"/>
              <a:t>26.7.2016</a:t>
            </a:r>
            <a:endParaRPr lang="cs-CZ" sz="22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48103" y="932476"/>
            <a:ext cx="3165475" cy="1780840"/>
          </a:xfrm>
        </p:spPr>
      </p:pic>
      <p:pic>
        <p:nvPicPr>
          <p:cNvPr id="9" name="Zástupný symbol pro obsah 8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1790" y="1896343"/>
            <a:ext cx="5307360" cy="2988000"/>
          </a:xfrm>
        </p:spPr>
      </p:pic>
    </p:spTree>
    <p:extLst>
      <p:ext uri="{BB962C8B-B14F-4D97-AF65-F5344CB8AC3E}">
        <p14:creationId xmlns:p14="http://schemas.microsoft.com/office/powerpoint/2010/main" val="213939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99" y="816223"/>
            <a:ext cx="6849529" cy="3852000"/>
          </a:xfrm>
        </p:spPr>
      </p:pic>
    </p:spTree>
    <p:extLst>
      <p:ext uri="{BB962C8B-B14F-4D97-AF65-F5344CB8AC3E}">
        <p14:creationId xmlns:p14="http://schemas.microsoft.com/office/powerpoint/2010/main" val="2740124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280319" y="4560639"/>
            <a:ext cx="5530374" cy="504057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						8.8.2016</a:t>
            </a:r>
            <a:endParaRPr lang="cs-CZ" sz="2000" b="1" dirty="0">
              <a:solidFill>
                <a:srgbClr val="FF0000"/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99" y="600199"/>
            <a:ext cx="6848475" cy="3851275"/>
          </a:xfrm>
        </p:spPr>
      </p:pic>
    </p:spTree>
    <p:extLst>
      <p:ext uri="{BB962C8B-B14F-4D97-AF65-F5344CB8AC3E}">
        <p14:creationId xmlns:p14="http://schemas.microsoft.com/office/powerpoint/2010/main" val="1030471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22" y="816223"/>
            <a:ext cx="6849529" cy="3852000"/>
          </a:xfrm>
        </p:spPr>
      </p:pic>
    </p:spTree>
    <p:extLst>
      <p:ext uri="{BB962C8B-B14F-4D97-AF65-F5344CB8AC3E}">
        <p14:creationId xmlns:p14="http://schemas.microsoft.com/office/powerpoint/2010/main" val="872690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63048" y="947421"/>
            <a:ext cx="4510493" cy="3384000"/>
          </a:xfrm>
        </p:spPr>
      </p:pic>
      <p:pic>
        <p:nvPicPr>
          <p:cNvPr id="7" name="Zástupný symbol pro obsah 6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35704" y="1013438"/>
            <a:ext cx="4462509" cy="3348000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85" r="12485"/>
          <a:stretch>
            <a:fillRect/>
          </a:stretch>
        </p:blipFill>
        <p:spPr>
          <a:xfrm>
            <a:off x="344215" y="240159"/>
            <a:ext cx="6479999" cy="4860000"/>
          </a:xfrm>
        </p:spPr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1405203" y="4128591"/>
            <a:ext cx="5275715" cy="710586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					</a:t>
            </a:r>
            <a:r>
              <a:rPr lang="cs-CZ" sz="2000" dirty="0" smtClean="0"/>
              <a:t>                                   					</a:t>
            </a:r>
            <a:r>
              <a:rPr lang="cs-CZ" sz="2200" b="1" dirty="0" smtClean="0">
                <a:solidFill>
                  <a:srgbClr val="FF0000"/>
                </a:solidFill>
              </a:rPr>
              <a:t>12.8.2016</a:t>
            </a:r>
            <a:endParaRPr lang="cs-CZ" sz="2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3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85" r="12485"/>
          <a:stretch>
            <a:fillRect/>
          </a:stretch>
        </p:blipFill>
        <p:spPr>
          <a:xfrm>
            <a:off x="344215" y="240703"/>
            <a:ext cx="6527999" cy="4896000"/>
          </a:xfrm>
        </p:spPr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1405203" y="4704655"/>
            <a:ext cx="5419731" cy="360040"/>
          </a:xfrm>
        </p:spPr>
        <p:txBody>
          <a:bodyPr>
            <a:normAutofit lnSpcReduction="10000"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					         7.12.2016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7755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02" y="600199"/>
            <a:ext cx="6977557" cy="3924000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26" y="96143"/>
            <a:ext cx="6769525" cy="5076000"/>
          </a:xfrm>
        </p:spPr>
      </p:pic>
    </p:spTree>
    <p:extLst>
      <p:ext uri="{BB962C8B-B14F-4D97-AF65-F5344CB8AC3E}">
        <p14:creationId xmlns:p14="http://schemas.microsoft.com/office/powerpoint/2010/main" val="3814176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416" y="744215"/>
            <a:ext cx="6913543" cy="3888000"/>
          </a:xfrm>
        </p:spPr>
      </p:pic>
    </p:spTree>
    <p:extLst>
      <p:ext uri="{BB962C8B-B14F-4D97-AF65-F5344CB8AC3E}">
        <p14:creationId xmlns:p14="http://schemas.microsoft.com/office/powerpoint/2010/main" val="3456968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85" r="12485"/>
          <a:stretch>
            <a:fillRect/>
          </a:stretch>
        </p:blipFill>
        <p:spPr>
          <a:xfrm>
            <a:off x="344215" y="240159"/>
            <a:ext cx="6623999" cy="4968000"/>
          </a:xfrm>
        </p:spPr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1405203" y="4488631"/>
            <a:ext cx="5923788" cy="350546"/>
          </a:xfrm>
        </p:spPr>
        <p:txBody>
          <a:bodyPr>
            <a:normAutofit lnSpcReduction="10000"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					20.12.2016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4455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85" r="12485"/>
          <a:stretch>
            <a:fillRect/>
          </a:stretch>
        </p:blipFill>
        <p:spPr>
          <a:xfrm>
            <a:off x="200199" y="168151"/>
            <a:ext cx="6815999" cy="5112000"/>
          </a:xfrm>
        </p:spPr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1405203" y="4488631"/>
            <a:ext cx="5491739" cy="350546"/>
          </a:xfrm>
        </p:spPr>
        <p:txBody>
          <a:bodyPr>
            <a:normAutofit fontScale="85000" lnSpcReduction="10000"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						20.12.2016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059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73063" y="955392"/>
            <a:ext cx="4366541" cy="3276000"/>
          </a:xfrm>
        </p:spPr>
      </p:pic>
      <p:pic>
        <p:nvPicPr>
          <p:cNvPr id="6" name="Zástupný symbol pro obsah 5"/>
          <p:cNvPicPr>
            <a:picLocks noGrp="1" noChangeAspect="1"/>
          </p:cNvPicPr>
          <p:nvPr>
            <p:ph sz="half" idx="4294967295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83321" y="955392"/>
            <a:ext cx="4366541" cy="3276000"/>
          </a:xfrm>
        </p:spPr>
      </p:pic>
    </p:spTree>
    <p:extLst>
      <p:ext uri="{BB962C8B-B14F-4D97-AF65-F5344CB8AC3E}">
        <p14:creationId xmlns:p14="http://schemas.microsoft.com/office/powerpoint/2010/main" val="1610135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450" y="672207"/>
            <a:ext cx="6721501" cy="3780000"/>
          </a:xfrm>
        </p:spPr>
      </p:pic>
    </p:spTree>
    <p:extLst>
      <p:ext uri="{BB962C8B-B14F-4D97-AF65-F5344CB8AC3E}">
        <p14:creationId xmlns:p14="http://schemas.microsoft.com/office/powerpoint/2010/main" val="3972886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207" y="168711"/>
            <a:ext cx="6721514" cy="5040000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STOKA POD HŮRKOU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331" y="1254125"/>
            <a:ext cx="6310488" cy="3549650"/>
          </a:xfrm>
        </p:spPr>
      </p:pic>
    </p:spTree>
    <p:extLst>
      <p:ext uri="{BB962C8B-B14F-4D97-AF65-F5344CB8AC3E}">
        <p14:creationId xmlns:p14="http://schemas.microsoft.com/office/powerpoint/2010/main" val="4061058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10" y="816223"/>
            <a:ext cx="6977557" cy="3924000"/>
          </a:xfrm>
        </p:spPr>
      </p:pic>
    </p:spTree>
    <p:extLst>
      <p:ext uri="{BB962C8B-B14F-4D97-AF65-F5344CB8AC3E}">
        <p14:creationId xmlns:p14="http://schemas.microsoft.com/office/powerpoint/2010/main" val="994793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700" y="1346200"/>
            <a:ext cx="3581400" cy="2686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Zástupný symbol pro obsah 5"/>
          <p:cNvPicPr>
            <a:picLocks noGrp="1" noChangeAspect="1"/>
          </p:cNvPicPr>
          <p:nvPr>
            <p:ph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00200" y="951775"/>
            <a:ext cx="6849529" cy="3852000"/>
          </a:xfrm>
        </p:spPr>
      </p:pic>
    </p:spTree>
    <p:extLst>
      <p:ext uri="{BB962C8B-B14F-4D97-AF65-F5344CB8AC3E}">
        <p14:creationId xmlns:p14="http://schemas.microsoft.com/office/powerpoint/2010/main" val="238548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Nadpis 14"/>
          <p:cNvSpPr>
            <a:spLocks noGrp="1"/>
          </p:cNvSpPr>
          <p:nvPr>
            <p:ph type="title"/>
          </p:nvPr>
        </p:nvSpPr>
        <p:spPr>
          <a:xfrm>
            <a:off x="3656583" y="384175"/>
            <a:ext cx="3240360" cy="1584176"/>
          </a:xfrm>
        </p:spPr>
        <p:txBody>
          <a:bodyPr>
            <a:normAutofit/>
          </a:bodyPr>
          <a:lstStyle/>
          <a:p>
            <a:r>
              <a:rPr lang="cs-CZ" sz="1600" dirty="0" smtClean="0"/>
              <a:t>Ejpovice </a:t>
            </a:r>
            <a:r>
              <a:rPr lang="cs-CZ" sz="1600" dirty="0"/>
              <a:t>- kanalizace </a:t>
            </a:r>
            <a:br>
              <a:rPr lang="cs-CZ" sz="1600" dirty="0"/>
            </a:br>
            <a:r>
              <a:rPr lang="cs-CZ" sz="1600" dirty="0"/>
              <a:t>a ČOV, 1.etapa 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KANALIZAČNÍ STOKA</a:t>
            </a:r>
            <a:br>
              <a:rPr lang="cs-CZ" sz="1600" dirty="0" smtClean="0"/>
            </a:br>
            <a:r>
              <a:rPr lang="cs-CZ" sz="1600" dirty="0" smtClean="0"/>
              <a:t> v ul. POD HŮRKOU</a:t>
            </a:r>
            <a:endParaRPr lang="cs-CZ" sz="1600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87567" y="1271941"/>
            <a:ext cx="5051580" cy="2844000"/>
          </a:xfrm>
        </p:spPr>
      </p:pic>
      <p:pic>
        <p:nvPicPr>
          <p:cNvPr id="8" name="Zástupný symbol pro obsah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267" y="2112367"/>
            <a:ext cx="3772700" cy="2124000"/>
          </a:xfrm>
        </p:spPr>
      </p:pic>
    </p:spTree>
    <p:extLst>
      <p:ext uri="{BB962C8B-B14F-4D97-AF65-F5344CB8AC3E}">
        <p14:creationId xmlns:p14="http://schemas.microsoft.com/office/powerpoint/2010/main" val="1318763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41047" y="953414"/>
            <a:ext cx="4558477" cy="3420000"/>
          </a:xfrm>
        </p:spPr>
      </p:pic>
      <p:pic>
        <p:nvPicPr>
          <p:cNvPr id="6" name="Zástupný symbol pro obsah 5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87344" y="953414"/>
            <a:ext cx="4558477" cy="3420000"/>
          </a:xfrm>
        </p:spPr>
      </p:pic>
    </p:spTree>
    <p:extLst>
      <p:ext uri="{BB962C8B-B14F-4D97-AF65-F5344CB8AC3E}">
        <p14:creationId xmlns:p14="http://schemas.microsoft.com/office/powerpoint/2010/main" val="622841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207" y="168151"/>
            <a:ext cx="6721514" cy="5040000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30229" y="810149"/>
            <a:ext cx="4945107" cy="3708000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Zástupný symbol pro obsah 9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92149" y="1020540"/>
            <a:ext cx="4511675" cy="3382962"/>
          </a:xfrm>
        </p:spPr>
      </p:pic>
      <p:pic>
        <p:nvPicPr>
          <p:cNvPr id="11" name="Zástupný symbol pro obsah 10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64854" y="1019746"/>
            <a:ext cx="4511675" cy="3384550"/>
          </a:xfrm>
        </p:spPr>
      </p:pic>
    </p:spTree>
    <p:extLst>
      <p:ext uri="{BB962C8B-B14F-4D97-AF65-F5344CB8AC3E}">
        <p14:creationId xmlns:p14="http://schemas.microsoft.com/office/powerpoint/2010/main" val="551243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07056" y="1129416"/>
            <a:ext cx="4414542" cy="3312000"/>
          </a:xfrm>
        </p:spPr>
      </p:pic>
      <p:pic>
        <p:nvPicPr>
          <p:cNvPr id="6" name="Zástupný symbol pro obsah 5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77696" y="1129424"/>
            <a:ext cx="4414525" cy="3312000"/>
          </a:xfrm>
        </p:spPr>
      </p:pic>
    </p:spTree>
    <p:extLst>
      <p:ext uri="{BB962C8B-B14F-4D97-AF65-F5344CB8AC3E}">
        <p14:creationId xmlns:p14="http://schemas.microsoft.com/office/powerpoint/2010/main" val="150301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65" y="240159"/>
            <a:ext cx="6529470" cy="4896000"/>
          </a:xfrm>
        </p:spPr>
      </p:pic>
    </p:spTree>
    <p:extLst>
      <p:ext uri="{BB962C8B-B14F-4D97-AF65-F5344CB8AC3E}">
        <p14:creationId xmlns:p14="http://schemas.microsoft.com/office/powerpoint/2010/main" val="483036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60239" y="816223"/>
            <a:ext cx="6336704" cy="4464496"/>
          </a:xfrm>
        </p:spPr>
        <p:txBody>
          <a:bodyPr>
            <a:noAutofit/>
          </a:bodyPr>
          <a:lstStyle/>
          <a:p>
            <a:r>
              <a:rPr lang="cs-CZ" sz="1100" dirty="0" smtClean="0"/>
              <a:t>PROJEKTANT    	</a:t>
            </a:r>
            <a:r>
              <a:rPr lang="cs-CZ" sz="1400" dirty="0" smtClean="0"/>
              <a:t>společnost </a:t>
            </a:r>
            <a:r>
              <a:rPr lang="cs-CZ" sz="1400" dirty="0"/>
              <a:t>PROVOD - inženýrská společnost, s.r.o., 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/>
              <a:t>	</a:t>
            </a:r>
            <a:r>
              <a:rPr lang="cs-CZ" sz="1400" dirty="0" smtClean="0"/>
              <a:t>	</a:t>
            </a:r>
            <a:r>
              <a:rPr lang="cs-CZ" sz="1200" dirty="0" smtClean="0"/>
              <a:t>se sídlem ÚSTÍ NAD LABEM</a:t>
            </a:r>
            <a:br>
              <a:rPr lang="cs-CZ" sz="1200" dirty="0" smtClean="0"/>
            </a:br>
            <a:r>
              <a:rPr lang="cs-CZ" sz="1100" dirty="0" smtClean="0"/>
              <a:t>ZHOTOVITEL     	</a:t>
            </a:r>
            <a:r>
              <a:rPr lang="cs-CZ" sz="1400" dirty="0" smtClean="0"/>
              <a:t>SDRUžení </a:t>
            </a:r>
            <a:r>
              <a:rPr lang="cs-CZ" sz="1400" dirty="0"/>
              <a:t>– STAVMONTA – ENVI-PUR Ejpovice, 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/>
              <a:t>	</a:t>
            </a:r>
            <a:r>
              <a:rPr lang="cs-CZ" sz="1400" dirty="0" smtClean="0"/>
              <a:t>    	</a:t>
            </a:r>
            <a:r>
              <a:rPr lang="cs-CZ" sz="1200" dirty="0" smtClean="0"/>
              <a:t>se </a:t>
            </a:r>
            <a:r>
              <a:rPr lang="cs-CZ" sz="1200" dirty="0"/>
              <a:t>sídlem Hřbitovní </a:t>
            </a:r>
            <a:r>
              <a:rPr lang="cs-CZ" sz="1200" dirty="0" smtClean="0"/>
              <a:t>33, Plzeň </a:t>
            </a:r>
            <a:r>
              <a:rPr lang="cs-CZ" sz="1100" dirty="0"/>
              <a:t/>
            </a:r>
            <a:br>
              <a:rPr lang="cs-CZ" sz="1100" dirty="0"/>
            </a:br>
            <a:r>
              <a:rPr lang="cs-CZ" sz="1100" dirty="0" smtClean="0"/>
              <a:t>technický </a:t>
            </a:r>
            <a:r>
              <a:rPr lang="cs-CZ" sz="1100" dirty="0"/>
              <a:t>dozor </a:t>
            </a:r>
            <a:r>
              <a:rPr lang="cs-CZ" sz="1100" dirty="0" smtClean="0"/>
              <a:t>	</a:t>
            </a:r>
            <a:r>
              <a:rPr lang="cs-CZ" sz="1400" dirty="0" smtClean="0"/>
              <a:t>INGEM</a:t>
            </a:r>
            <a:r>
              <a:rPr lang="cs-CZ" sz="1400" dirty="0"/>
              <a:t>, a.s. </a:t>
            </a:r>
            <a:r>
              <a:rPr lang="cs-CZ" sz="1400" dirty="0" smtClean="0"/>
              <a:t>Plzeň</a:t>
            </a:r>
            <a:r>
              <a:rPr lang="cs-CZ" sz="1100" dirty="0"/>
              <a:t/>
            </a:r>
            <a:br>
              <a:rPr lang="cs-CZ" sz="1100" dirty="0"/>
            </a:br>
            <a:r>
              <a:rPr lang="cs-CZ" sz="1100" dirty="0" smtClean="0"/>
              <a:t>		</a:t>
            </a:r>
            <a:r>
              <a:rPr lang="cs-CZ" sz="1600" dirty="0" smtClean="0"/>
              <a:t>Ejpovice </a:t>
            </a:r>
            <a:r>
              <a:rPr lang="cs-CZ" sz="1600" dirty="0"/>
              <a:t>- kanalizace a ČOV, </a:t>
            </a:r>
            <a:r>
              <a:rPr lang="cs-CZ" sz="1600" dirty="0" smtClean="0"/>
              <a:t>1.etapa </a:t>
            </a:r>
            <a:br>
              <a:rPr lang="cs-CZ" sz="1600" dirty="0" smtClean="0"/>
            </a:br>
            <a:r>
              <a:rPr lang="cs-CZ" sz="1400" dirty="0" smtClean="0"/>
              <a:t>v HODNOTĚ  					21.840.300,-  Kč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1200" dirty="0" smtClean="0"/>
              <a:t>BYLO Vybudováno </a:t>
            </a:r>
            <a:r>
              <a:rPr lang="cs-CZ" sz="1200" dirty="0"/>
              <a:t>z finančních </a:t>
            </a:r>
            <a:r>
              <a:rPr lang="cs-CZ" sz="1200" dirty="0" smtClean="0"/>
              <a:t>DOTACÍ </a:t>
            </a:r>
            <a:br>
              <a:rPr lang="cs-CZ" sz="1200" dirty="0" smtClean="0"/>
            </a:br>
            <a:r>
              <a:rPr lang="cs-CZ" sz="1400" dirty="0" smtClean="0"/>
              <a:t>Ministerstva zemědělství ČR	</a:t>
            </a:r>
            <a:r>
              <a:rPr lang="cs-CZ" sz="1400" dirty="0"/>
              <a:t>	</a:t>
            </a:r>
            <a:r>
              <a:rPr lang="cs-CZ" sz="1400" dirty="0" smtClean="0"/>
              <a:t>	13.104.000,-  KČ</a:t>
            </a:r>
            <a:br>
              <a:rPr lang="cs-CZ" sz="1400" dirty="0" smtClean="0"/>
            </a:br>
            <a:r>
              <a:rPr lang="cs-CZ" sz="1400" dirty="0" smtClean="0"/>
              <a:t>Plzeňského kraje				   3.050.000,- Kč</a:t>
            </a:r>
            <a:br>
              <a:rPr lang="cs-CZ" sz="1400" dirty="0" smtClean="0"/>
            </a:br>
            <a:r>
              <a:rPr lang="cs-CZ" sz="1400" dirty="0" smtClean="0"/>
              <a:t>CELKEM DOTACE					 16.154.000,- KČ</a:t>
            </a:r>
            <a:br>
              <a:rPr lang="cs-CZ" sz="1400" dirty="0" smtClean="0"/>
            </a:br>
            <a:r>
              <a:rPr lang="cs-CZ" sz="1400" dirty="0" smtClean="0"/>
              <a:t>vlastních </a:t>
            </a:r>
            <a:r>
              <a:rPr lang="cs-CZ" sz="1400" dirty="0"/>
              <a:t>prostředků obce </a:t>
            </a:r>
            <a:r>
              <a:rPr lang="cs-CZ" sz="1400" dirty="0" smtClean="0"/>
              <a:t>Ejpovice</a:t>
            </a:r>
            <a:r>
              <a:rPr lang="cs-CZ" sz="1400" dirty="0"/>
              <a:t>	</a:t>
            </a:r>
            <a:r>
              <a:rPr lang="cs-CZ" sz="1400" dirty="0" smtClean="0"/>
              <a:t>	   5.686.300,- Kč</a:t>
            </a:r>
            <a:br>
              <a:rPr lang="cs-CZ" sz="1400" dirty="0" smtClean="0"/>
            </a:br>
            <a:r>
              <a:rPr lang="cs-CZ" sz="1400" dirty="0" smtClean="0"/>
              <a:t>NAVÝŠENÍ FINANCÍ ZA KANALIZAČNÍ PŘÍPOJKY 		</a:t>
            </a:r>
            <a:r>
              <a:rPr lang="cs-CZ" sz="1400" u="sng" dirty="0" smtClean="0"/>
              <a:t>   1.740.090,- Kč</a:t>
            </a:r>
            <a:br>
              <a:rPr lang="cs-CZ" sz="1400" u="sng" dirty="0" smtClean="0"/>
            </a:br>
            <a:r>
              <a:rPr lang="cs-CZ" sz="1400" dirty="0" smtClean="0"/>
              <a:t>FINANCE OBCE Ejpovice				   7.426.390,- KČ					</a:t>
            </a:r>
            <a:r>
              <a:rPr lang="cs-CZ" sz="800" dirty="0" smtClean="0"/>
              <a:t>HLAVNÍ		                       294.046,- </a:t>
            </a:r>
            <a:br>
              <a:rPr lang="cs-CZ" sz="800" dirty="0" smtClean="0"/>
            </a:br>
            <a:r>
              <a:rPr lang="cs-CZ" sz="800" dirty="0"/>
              <a:t>	</a:t>
            </a:r>
            <a:r>
              <a:rPr lang="cs-CZ" sz="800" dirty="0" smtClean="0"/>
              <a:t>			V RÁKOSÍ		                       603.214,-</a:t>
            </a:r>
            <a:br>
              <a:rPr lang="cs-CZ" sz="800" dirty="0" smtClean="0"/>
            </a:br>
            <a:r>
              <a:rPr lang="cs-CZ" sz="800" dirty="0"/>
              <a:t>	</a:t>
            </a:r>
            <a:r>
              <a:rPr lang="cs-CZ" sz="800" dirty="0" smtClean="0"/>
              <a:t>			POD HŮRKOU		                       171.630,-</a:t>
            </a:r>
            <a:br>
              <a:rPr lang="cs-CZ" sz="800" dirty="0" smtClean="0"/>
            </a:br>
            <a:r>
              <a:rPr lang="cs-CZ" sz="800" dirty="0"/>
              <a:t>	</a:t>
            </a:r>
            <a:r>
              <a:rPr lang="cs-CZ" sz="800" dirty="0" smtClean="0"/>
              <a:t>			CESTA POD HŮRKOU	                       395.000,-</a:t>
            </a:r>
            <a:br>
              <a:rPr lang="cs-CZ" sz="800" dirty="0" smtClean="0"/>
            </a:br>
            <a:r>
              <a:rPr lang="cs-CZ" sz="800" dirty="0"/>
              <a:t>	</a:t>
            </a:r>
            <a:r>
              <a:rPr lang="cs-CZ" sz="800" dirty="0" smtClean="0"/>
              <a:t>			Technický dozor investora a </a:t>
            </a:r>
            <a:r>
              <a:rPr lang="cs-CZ" sz="800" dirty="0" err="1" smtClean="0"/>
              <a:t>bozp</a:t>
            </a:r>
            <a:r>
              <a:rPr lang="cs-CZ" sz="800" dirty="0" smtClean="0"/>
              <a:t>              276.200,-	</a:t>
            </a:r>
            <a:r>
              <a:rPr lang="cs-CZ" sz="800" u="sng" dirty="0" smtClean="0"/>
              <a:t/>
            </a:r>
            <a:br>
              <a:rPr lang="cs-CZ" sz="800" u="sng" dirty="0" smtClean="0"/>
            </a:br>
            <a:r>
              <a:rPr lang="cs-CZ" sz="1200" dirty="0" smtClean="0"/>
              <a:t>celkem hodnota díla s přípojkami A  komunikací pod hůrkou     </a:t>
            </a:r>
            <a:r>
              <a:rPr lang="cs-CZ" sz="1400" dirty="0" smtClean="0"/>
              <a:t> </a:t>
            </a:r>
            <a:r>
              <a:rPr lang="cs-CZ" sz="1800" u="sng" dirty="0" smtClean="0">
                <a:solidFill>
                  <a:srgbClr val="FF0000"/>
                </a:solidFill>
              </a:rPr>
              <a:t>23.304.190,- Kč         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800" dirty="0" smtClean="0"/>
              <a:t> </a:t>
            </a: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 smtClean="0"/>
              <a:t>		</a:t>
            </a:r>
            <a:r>
              <a:rPr lang="cs-CZ" sz="1100" dirty="0" smtClean="0">
                <a:solidFill>
                  <a:srgbClr val="FF0000"/>
                </a:solidFill>
              </a:rPr>
              <a:t>Dne </a:t>
            </a:r>
            <a:r>
              <a:rPr lang="cs-CZ" sz="1100" dirty="0">
                <a:solidFill>
                  <a:srgbClr val="FF0000"/>
                </a:solidFill>
              </a:rPr>
              <a:t>1.7.2017 byl zahájen zkušební </a:t>
            </a:r>
            <a:r>
              <a:rPr lang="cs-CZ" sz="1100" dirty="0" smtClean="0">
                <a:solidFill>
                  <a:srgbClr val="FF0000"/>
                </a:solidFill>
              </a:rPr>
              <a:t>provoz</a:t>
            </a:r>
            <a:r>
              <a:rPr lang="cs-CZ" sz="1100" dirty="0"/>
              <a:t/>
            </a:r>
            <a:br>
              <a:rPr lang="cs-CZ" sz="1100" dirty="0"/>
            </a:br>
            <a:endParaRPr lang="cs-CZ" sz="1100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1"/>
          </p:nvPr>
        </p:nvSpPr>
        <p:spPr>
          <a:xfrm>
            <a:off x="632246" y="384175"/>
            <a:ext cx="5994549" cy="288032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cs-CZ" sz="2000" b="1" dirty="0">
                <a:solidFill>
                  <a:srgbClr val="FF0000"/>
                </a:solidFill>
              </a:rPr>
              <a:t>DEN OTEVŘENÝCH DVEŘÍ </a:t>
            </a:r>
          </a:p>
          <a:p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560239" y="528191"/>
            <a:ext cx="62646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600" dirty="0" smtClean="0"/>
              <a:t>Dílo: Ejpovice – kanalizace  a ČOV, 1.etapa</a:t>
            </a:r>
          </a:p>
          <a:p>
            <a:pPr algn="ctr"/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645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2207" y="2328391"/>
            <a:ext cx="6452235" cy="89614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DĚKUJEME VŠEM, </a:t>
            </a:r>
            <a:br>
              <a:rPr lang="cs-CZ" dirty="0" smtClean="0"/>
            </a:br>
            <a:r>
              <a:rPr lang="cs-CZ" dirty="0" smtClean="0"/>
              <a:t>KTEŘÍ PROJEVILI ZÁJEM </a:t>
            </a:r>
            <a:br>
              <a:rPr lang="cs-CZ" dirty="0" smtClean="0"/>
            </a:br>
            <a:r>
              <a:rPr lang="cs-CZ" dirty="0" smtClean="0"/>
              <a:t>O PROHLÍDKU </a:t>
            </a:r>
            <a:br>
              <a:rPr lang="cs-CZ" dirty="0" smtClean="0"/>
            </a:br>
            <a:r>
              <a:rPr lang="cs-CZ" dirty="0" smtClean="0"/>
              <a:t>ČISTÍRNY ODPADNÍCH VOD EJPOVICE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3100" dirty="0">
                <a:solidFill>
                  <a:srgbClr val="FF0000"/>
                </a:solidFill>
              </a:rPr>
              <a:t>ž</a:t>
            </a:r>
            <a:r>
              <a:rPr lang="cs-CZ" sz="3100" dirty="0" smtClean="0">
                <a:solidFill>
                  <a:srgbClr val="FF0000"/>
                </a:solidFill>
              </a:rPr>
              <a:t>ádáme všechny občany, </a:t>
            </a:r>
            <a:br>
              <a:rPr lang="cs-CZ" sz="3100" dirty="0" smtClean="0">
                <a:solidFill>
                  <a:srgbClr val="FF0000"/>
                </a:solidFill>
              </a:rPr>
            </a:br>
            <a:r>
              <a:rPr lang="cs-CZ" sz="3100" dirty="0" smtClean="0">
                <a:solidFill>
                  <a:srgbClr val="FF0000"/>
                </a:solidFill>
              </a:rPr>
              <a:t>k jejichž nemovitostem jsou vyvedeny kanalizační přípojky, aby se připojili  </a:t>
            </a:r>
            <a:br>
              <a:rPr lang="cs-CZ" sz="3100" dirty="0" smtClean="0">
                <a:solidFill>
                  <a:srgbClr val="FF0000"/>
                </a:solidFill>
              </a:rPr>
            </a:br>
            <a:r>
              <a:rPr lang="cs-CZ" sz="3100" dirty="0" smtClean="0">
                <a:solidFill>
                  <a:srgbClr val="FF0000"/>
                </a:solidFill>
              </a:rPr>
              <a:t>na kanalizační řad </a:t>
            </a:r>
            <a:br>
              <a:rPr lang="cs-CZ" sz="3100" dirty="0" smtClean="0">
                <a:solidFill>
                  <a:srgbClr val="FF0000"/>
                </a:solidFill>
              </a:rPr>
            </a:br>
            <a:r>
              <a:rPr lang="cs-CZ" sz="3100" dirty="0" smtClean="0">
                <a:solidFill>
                  <a:srgbClr val="FF0000"/>
                </a:solidFill>
              </a:rPr>
              <a:t>nejpozději do 1. října 2017</a:t>
            </a:r>
            <a:endParaRPr lang="cs-CZ" sz="31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97" y="96143"/>
            <a:ext cx="6817536" cy="5112000"/>
          </a:xfrm>
        </p:spPr>
      </p:pic>
    </p:spTree>
    <p:extLst>
      <p:ext uri="{BB962C8B-B14F-4D97-AF65-F5344CB8AC3E}">
        <p14:creationId xmlns:p14="http://schemas.microsoft.com/office/powerpoint/2010/main" val="2865747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92237" y="832297"/>
            <a:ext cx="4733925" cy="3549650"/>
          </a:xfrm>
        </p:spPr>
      </p:pic>
    </p:spTree>
    <p:extLst>
      <p:ext uri="{BB962C8B-B14F-4D97-AF65-F5344CB8AC3E}">
        <p14:creationId xmlns:p14="http://schemas.microsoft.com/office/powerpoint/2010/main" val="520425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3167" y="456183"/>
            <a:ext cx="7039800" cy="3960000"/>
          </a:xfrm>
        </p:spPr>
      </p:pic>
    </p:spTree>
    <p:extLst>
      <p:ext uri="{BB962C8B-B14F-4D97-AF65-F5344CB8AC3E}">
        <p14:creationId xmlns:p14="http://schemas.microsoft.com/office/powerpoint/2010/main" val="3697562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91" y="672639"/>
            <a:ext cx="6913543" cy="3888000"/>
          </a:xfrm>
        </p:spPr>
      </p:pic>
    </p:spTree>
    <p:extLst>
      <p:ext uri="{BB962C8B-B14F-4D97-AF65-F5344CB8AC3E}">
        <p14:creationId xmlns:p14="http://schemas.microsoft.com/office/powerpoint/2010/main" val="258317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35410" y="744223"/>
            <a:ext cx="6977557" cy="3924000"/>
          </a:xfrm>
        </p:spPr>
      </p:pic>
    </p:spTree>
    <p:extLst>
      <p:ext uri="{BB962C8B-B14F-4D97-AF65-F5344CB8AC3E}">
        <p14:creationId xmlns:p14="http://schemas.microsoft.com/office/powerpoint/2010/main" val="2219026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35410" y="879775"/>
            <a:ext cx="6977557" cy="3924000"/>
          </a:xfrm>
        </p:spPr>
      </p:pic>
    </p:spTree>
    <p:extLst>
      <p:ext uri="{BB962C8B-B14F-4D97-AF65-F5344CB8AC3E}">
        <p14:creationId xmlns:p14="http://schemas.microsoft.com/office/powerpoint/2010/main" val="2040790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99" y="816223"/>
            <a:ext cx="6849529" cy="3852000"/>
          </a:xfrm>
        </p:spPr>
      </p:pic>
    </p:spTree>
    <p:extLst>
      <p:ext uri="{BB962C8B-B14F-4D97-AF65-F5344CB8AC3E}">
        <p14:creationId xmlns:p14="http://schemas.microsoft.com/office/powerpoint/2010/main" val="284794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8190" y="843775"/>
            <a:ext cx="7041571" cy="3960000"/>
          </a:xfrm>
        </p:spPr>
      </p:pic>
    </p:spTree>
    <p:extLst>
      <p:ext uri="{BB962C8B-B14F-4D97-AF65-F5344CB8AC3E}">
        <p14:creationId xmlns:p14="http://schemas.microsoft.com/office/powerpoint/2010/main" val="3350512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cut/>
      </p:transition>
    </mc:Choice>
    <mc:Fallback>
      <p:transition advClick="0" advTm="7000">
        <p:cut/>
      </p:transition>
    </mc:Fallback>
  </mc:AlternateContent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892</TotalTime>
  <Words>147</Words>
  <Application>Microsoft Office PowerPoint</Application>
  <PresentationFormat>B5 (ISO) (176 x 250 mm)</PresentationFormat>
  <Paragraphs>46</Paragraphs>
  <Slides>101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101</vt:i4>
      </vt:variant>
    </vt:vector>
  </HeadingPairs>
  <TitlesOfParts>
    <vt:vector size="102" baseType="lpstr">
      <vt:lpstr>Motiv sady Office</vt:lpstr>
      <vt:lpstr>Prezentace aplikace PowerPoint</vt:lpstr>
      <vt:lpstr>Prezentace aplikace PowerPoint</vt:lpstr>
      <vt:lpstr> Ejpovice - kanalizace  a ČOV, 1.etapa  </vt:lpstr>
      <vt:lpstr>VODOPRÁVNÍ POVOLENÍ</vt:lpstr>
      <vt:lpstr>Ejpovice - kanalizace a ČOV, 1.etapa   - SITUACE  ČOV</vt:lpstr>
      <vt:lpstr>GEOMETRICKÝ PLÁN  UMÍSTĚNÍ ČOV </vt:lpstr>
      <vt:lpstr>Prezentace aplikace PowerPoint</vt:lpstr>
      <vt:lpstr>Ejpovice - kanalizace a ČOV, 1.etapa </vt:lpstr>
      <vt:lpstr>POHLED NA STAVENIŠTĚ ČOV Z ULICE V RÁKOSÍ</vt:lpstr>
      <vt:lpstr>Prezentace aplikace PowerPoint</vt:lpstr>
      <vt:lpstr>Prezentace aplikace PowerPoint</vt:lpstr>
      <vt:lpstr>Prezentace aplikace PowerPoint</vt:lpstr>
      <vt:lpstr>ZÁKLADOVÁ DESKA</vt:lpstr>
      <vt:lpstr>ZÁKLADOVÁ DESKA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Technický dozor investora a koordinátora bezpečnosti a ochrany zdraví        při práci na staveništi prováděla společnost  INGEM a.s., Plzeň.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ZÁVĚREČNÁ PROHLÍDKA STAVBY –SPUŠTĚNÍ ZKUŠEBNÍHO PROVOZU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ČERPACÍ STANICE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 INFORMACE TUKY A OLEJ SE SBÍRAJÍ  V PET LAHVÝCH, KTERÉ  MUSÍ BÝT PEVNĚ  ZAVŘENÉ! OBSAH DO POPELNICE NEVYLÉVAT !!</vt:lpstr>
      <vt:lpstr>Ejpovice - kanalizace a ČOV, 1.etapa   </vt:lpstr>
      <vt:lpstr>STOKA V RÁKOSÍ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STOKA „D“ v ul. HLAVNÍ „U STUDÁNKY“ 26.7.2016</vt:lpstr>
      <vt:lpstr>Prezentace aplikace PowerPoint</vt:lpstr>
      <vt:lpstr>      8.8.2016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STOKA POD HŮRKOU</vt:lpstr>
      <vt:lpstr>Prezentace aplikace PowerPoint</vt:lpstr>
      <vt:lpstr>Prezentace aplikace PowerPoint</vt:lpstr>
      <vt:lpstr>Ejpovice - kanalizace  a ČOV, 1.etapa   KANALIZAČNÍ STOKA  v ul. POD HŮRKOU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PROJEKTANT     společnost PROVOD - inženýrská společnost, s.r.o.,    se sídlem ÚSTÍ NAD LABEM ZHOTOVITEL      SDRUžení – STAVMONTA – ENVI-PUR Ejpovice,        se sídlem Hřbitovní 33, Plzeň  technický dozor  INGEM, a.s. Plzeň   Ejpovice - kanalizace a ČOV, 1.etapa  v HODNOTĚ       21.840.300,-  Kč BYLO Vybudováno z finančních DOTACÍ  Ministerstva zemědělství ČR   13.104.000,-  KČ Plzeňského kraje       3.050.000,- Kč CELKEM DOTACE      16.154.000,- KČ vlastních prostředků obce Ejpovice     5.686.300,- Kč NAVÝŠENÍ FINANCÍ ZA KANALIZAČNÍ PŘÍPOJKY      1.740.090,- Kč FINANCE OBCE Ejpovice       7.426.390,- KČ     HLAVNÍ                         294.046,-      V RÁKOSÍ                         603.214,-     POD HŮRKOU                         171.630,-     CESTA POD HŮRKOU                        395.000,-     Technický dozor investora a bozp              276.200,-  celkem hodnota díla s přípojkami A  komunikací pod hůrkou      23.304.190,- Kč              Dne 1.7.2017 byl zahájen zkušební provoz </vt:lpstr>
      <vt:lpstr>DĚKUJEME VŠEM,  KTEŘÍ PROJEVILI ZÁJEM  O PROHLÍDKU  ČISTÍRNY ODPADNÍCH VOD EJPOVICE  žádáme všechny občany,  k jejichž nemovitostem jsou vyvedeny kanalizační přípojky, aby se připojili   na kanalizační řad  nejpozději do 1. října 2017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kalcikovi</dc:creator>
  <cp:lastModifiedBy>SPRAVCE</cp:lastModifiedBy>
  <cp:revision>87</cp:revision>
  <dcterms:created xsi:type="dcterms:W3CDTF">2011-06-23T18:00:18Z</dcterms:created>
  <dcterms:modified xsi:type="dcterms:W3CDTF">2017-08-23T06:08:38Z</dcterms:modified>
</cp:coreProperties>
</file>